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jpg" ContentType="image/jpeg"/>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3" r:id="rId4"/>
    <p:sldMasterId id="2147483805" r:id="rId5"/>
    <p:sldMasterId id="2147483772" r:id="rId6"/>
  </p:sldMasterIdLst>
  <p:notesMasterIdLst>
    <p:notesMasterId r:id="rId60"/>
  </p:notesMasterIdLst>
  <p:sldIdLst>
    <p:sldId id="513" r:id="rId7"/>
    <p:sldId id="552" r:id="rId8"/>
    <p:sldId id="514" r:id="rId9"/>
    <p:sldId id="525" r:id="rId10"/>
    <p:sldId id="526" r:id="rId11"/>
    <p:sldId id="527" r:id="rId12"/>
    <p:sldId id="528" r:id="rId13"/>
    <p:sldId id="267" r:id="rId14"/>
    <p:sldId id="529" r:id="rId15"/>
    <p:sldId id="530" r:id="rId16"/>
    <p:sldId id="531" r:id="rId17"/>
    <p:sldId id="532" r:id="rId18"/>
    <p:sldId id="533" r:id="rId19"/>
    <p:sldId id="534" r:id="rId20"/>
    <p:sldId id="516" r:id="rId21"/>
    <p:sldId id="459" r:id="rId22"/>
    <p:sldId id="369" r:id="rId23"/>
    <p:sldId id="559" r:id="rId24"/>
    <p:sldId id="535" r:id="rId25"/>
    <p:sldId id="517" r:id="rId26"/>
    <p:sldId id="489" r:id="rId27"/>
    <p:sldId id="488" r:id="rId28"/>
    <p:sldId id="555" r:id="rId29"/>
    <p:sldId id="537" r:id="rId30"/>
    <p:sldId id="538" r:id="rId31"/>
    <p:sldId id="539" r:id="rId32"/>
    <p:sldId id="540" r:id="rId33"/>
    <p:sldId id="541" r:id="rId34"/>
    <p:sldId id="542" r:id="rId35"/>
    <p:sldId id="543" r:id="rId36"/>
    <p:sldId id="544" r:id="rId37"/>
    <p:sldId id="545" r:id="rId38"/>
    <p:sldId id="546" r:id="rId39"/>
    <p:sldId id="547" r:id="rId40"/>
    <p:sldId id="548" r:id="rId41"/>
    <p:sldId id="549" r:id="rId42"/>
    <p:sldId id="280" r:id="rId43"/>
    <p:sldId id="281" r:id="rId44"/>
    <p:sldId id="518" r:id="rId45"/>
    <p:sldId id="550" r:id="rId46"/>
    <p:sldId id="284" r:id="rId47"/>
    <p:sldId id="498" r:id="rId48"/>
    <p:sldId id="492" r:id="rId49"/>
    <p:sldId id="551" r:id="rId50"/>
    <p:sldId id="519" r:id="rId51"/>
    <p:sldId id="520" r:id="rId52"/>
    <p:sldId id="553" r:id="rId53"/>
    <p:sldId id="554" r:id="rId54"/>
    <p:sldId id="557" r:id="rId55"/>
    <p:sldId id="558" r:id="rId56"/>
    <p:sldId id="523" r:id="rId57"/>
    <p:sldId id="521" r:id="rId58"/>
    <p:sldId id="556" r:id="rId59"/>
  </p:sldIdLst>
  <p:sldSz cx="12188825" cy="6858000"/>
  <p:notesSz cx="6858000" cy="9144000"/>
  <p:embeddedFontLst>
    <p:embeddedFont>
      <p:font typeface="Segoe UI Light" pitchFamily="34" charset="0"/>
      <p:regular r:id="rId61"/>
    </p:embeddedFont>
    <p:embeddedFont>
      <p:font typeface="Segoe UI" pitchFamily="34" charset="0"/>
      <p:regular r:id="rId62"/>
      <p:bold r:id="rId63"/>
      <p:italic r:id="rId64"/>
      <p:boldItalic r:id="rId65"/>
    </p:embeddedFont>
    <p:embeddedFont>
      <p:font typeface="Consolas" pitchFamily="49" charset="0"/>
      <p:regular r:id="rId66"/>
      <p:bold r:id="rId67"/>
      <p:italic r:id="rId68"/>
      <p:boldItalic r:id="rId69"/>
    </p:embeddedFont>
    <p:embeddedFont>
      <p:font typeface="Segoe Light" charset="0"/>
      <p:regular r:id="rId70"/>
      <p:italic r:id="rId71"/>
    </p:embeddedFont>
    <p:embeddedFont>
      <p:font typeface="Calibri" pitchFamily="34" charset="0"/>
      <p:regular r:id="rId72"/>
      <p:bold r:id="rId73"/>
      <p:italic r:id="rId74"/>
      <p:boldItalic r:id="rId75"/>
    </p:embeddedFont>
    <p:embeddedFont>
      <p:font typeface="Segoe" charset="0"/>
      <p:regular r:id="rId76"/>
      <p:bold r:id="rId77"/>
      <p:italic r:id="rId78"/>
      <p:boldItalic r:id="rId79"/>
    </p:embeddedFont>
  </p:embeddedFontLst>
  <p:defaultTextStyle>
    <a:defPPr>
      <a:defRPr lang="en-US"/>
    </a:defPPr>
    <a:lvl1pPr marL="0" algn="l" defTabSz="1218936" rtl="0" eaLnBrk="1" latinLnBrk="0" hangingPunct="1">
      <a:defRPr sz="2400" kern="1200">
        <a:solidFill>
          <a:schemeClr val="tx1"/>
        </a:solidFill>
        <a:latin typeface="+mn-lt"/>
        <a:ea typeface="+mn-ea"/>
        <a:cs typeface="+mn-cs"/>
      </a:defRPr>
    </a:lvl1pPr>
    <a:lvl2pPr marL="609468" algn="l" defTabSz="1218936" rtl="0" eaLnBrk="1" latinLnBrk="0" hangingPunct="1">
      <a:defRPr sz="2400" kern="1200">
        <a:solidFill>
          <a:schemeClr val="tx1"/>
        </a:solidFill>
        <a:latin typeface="+mn-lt"/>
        <a:ea typeface="+mn-ea"/>
        <a:cs typeface="+mn-cs"/>
      </a:defRPr>
    </a:lvl2pPr>
    <a:lvl3pPr marL="1218936" algn="l" defTabSz="1218936" rtl="0" eaLnBrk="1" latinLnBrk="0" hangingPunct="1">
      <a:defRPr sz="2400" kern="1200">
        <a:solidFill>
          <a:schemeClr val="tx1"/>
        </a:solidFill>
        <a:latin typeface="+mn-lt"/>
        <a:ea typeface="+mn-ea"/>
        <a:cs typeface="+mn-cs"/>
      </a:defRPr>
    </a:lvl3pPr>
    <a:lvl4pPr marL="1828404" algn="l" defTabSz="1218936" rtl="0" eaLnBrk="1" latinLnBrk="0" hangingPunct="1">
      <a:defRPr sz="2400" kern="1200">
        <a:solidFill>
          <a:schemeClr val="tx1"/>
        </a:solidFill>
        <a:latin typeface="+mn-lt"/>
        <a:ea typeface="+mn-ea"/>
        <a:cs typeface="+mn-cs"/>
      </a:defRPr>
    </a:lvl4pPr>
    <a:lvl5pPr marL="2437872" algn="l" defTabSz="1218936" rtl="0" eaLnBrk="1" latinLnBrk="0" hangingPunct="1">
      <a:defRPr sz="2400" kern="1200">
        <a:solidFill>
          <a:schemeClr val="tx1"/>
        </a:solidFill>
        <a:latin typeface="+mn-lt"/>
        <a:ea typeface="+mn-ea"/>
        <a:cs typeface="+mn-cs"/>
      </a:defRPr>
    </a:lvl5pPr>
    <a:lvl6pPr marL="3047340" algn="l" defTabSz="1218936" rtl="0" eaLnBrk="1" latinLnBrk="0" hangingPunct="1">
      <a:defRPr sz="2400" kern="1200">
        <a:solidFill>
          <a:schemeClr val="tx1"/>
        </a:solidFill>
        <a:latin typeface="+mn-lt"/>
        <a:ea typeface="+mn-ea"/>
        <a:cs typeface="+mn-cs"/>
      </a:defRPr>
    </a:lvl6pPr>
    <a:lvl7pPr marL="3656808" algn="l" defTabSz="1218936" rtl="0" eaLnBrk="1" latinLnBrk="0" hangingPunct="1">
      <a:defRPr sz="2400" kern="1200">
        <a:solidFill>
          <a:schemeClr val="tx1"/>
        </a:solidFill>
        <a:latin typeface="+mn-lt"/>
        <a:ea typeface="+mn-ea"/>
        <a:cs typeface="+mn-cs"/>
      </a:defRPr>
    </a:lvl7pPr>
    <a:lvl8pPr marL="4266275" algn="l" defTabSz="1218936" rtl="0" eaLnBrk="1" latinLnBrk="0" hangingPunct="1">
      <a:defRPr sz="2400" kern="1200">
        <a:solidFill>
          <a:schemeClr val="tx1"/>
        </a:solidFill>
        <a:latin typeface="+mn-lt"/>
        <a:ea typeface="+mn-ea"/>
        <a:cs typeface="+mn-cs"/>
      </a:defRPr>
    </a:lvl8pPr>
    <a:lvl9pPr marL="4875744" algn="l" defTabSz="1218936"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28" autoAdjust="0"/>
    <p:restoredTop sz="77289" autoAdjust="0"/>
  </p:normalViewPr>
  <p:slideViewPr>
    <p:cSldViewPr snapToGrid="0">
      <p:cViewPr varScale="1">
        <p:scale>
          <a:sx n="106" d="100"/>
          <a:sy n="106" d="100"/>
        </p:scale>
        <p:origin x="-84" y="-690"/>
      </p:cViewPr>
      <p:guideLst>
        <p:guide orient="horz" pos="2186"/>
        <p:guide orient="horz" pos="144"/>
        <p:guide orient="horz" pos="908"/>
        <p:guide orient="horz" pos="1196"/>
        <p:guide orient="horz" pos="4176"/>
        <p:guide orient="horz" pos="1484"/>
        <p:guide pos="3839"/>
        <p:guide pos="327"/>
        <p:guide pos="7063"/>
        <p:guide pos="7351"/>
        <p:guide pos="615"/>
      </p:guideLst>
    </p:cSldViewPr>
  </p:slideViewPr>
  <p:notesTextViewPr>
    <p:cViewPr>
      <p:scale>
        <a:sx n="100" d="100"/>
        <a:sy n="100" d="100"/>
      </p:scale>
      <p:origin x="0" y="0"/>
    </p:cViewPr>
  </p:notesTextViewPr>
  <p:sorterViewPr>
    <p:cViewPr>
      <p:scale>
        <a:sx n="128" d="100"/>
        <a:sy n="128"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7" Type="http://schemas.openxmlformats.org/officeDocument/2006/relationships/slide" Target="slides/slide1.xml"/><Relationship Id="rId71" Type="http://schemas.openxmlformats.org/officeDocument/2006/relationships/font" Target="fonts/font11.fntdata"/><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Master" Target="slideMasters/slideMaster2.xml"/><Relationship Id="rId61" Type="http://schemas.openxmlformats.org/officeDocument/2006/relationships/font" Target="fonts/font1.fntdata"/><Relationship Id="rId82"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22D49E2-4229-4BA1-85DB-4A7720735D13}" type="datetimeFigureOut">
              <a:rPr lang="en-US" smtClean="0"/>
              <a:t>12/11/2011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743D80-E441-4DE6-AD4D-A3326A9B767E}" type="slidenum">
              <a:rPr lang="en-US" smtClean="0"/>
              <a:t>‹#›</a:t>
            </a:fld>
            <a:endParaRPr lang="en-US"/>
          </a:p>
        </p:txBody>
      </p:sp>
    </p:spTree>
    <p:extLst>
      <p:ext uri="{BB962C8B-B14F-4D97-AF65-F5344CB8AC3E}">
        <p14:creationId xmlns:p14="http://schemas.microsoft.com/office/powerpoint/2010/main" val="4118945394"/>
      </p:ext>
    </p:extLst>
  </p:cSld>
  <p:clrMap bg1="lt1" tx1="dk1" bg2="lt2" tx2="dk2" accent1="accent1" accent2="accent2" accent3="accent3" accent4="accent4" accent5="accent5" accent6="accent6" hlink="hlink" folHlink="folHlink"/>
  <p:notesStyle>
    <a:lvl1pPr marL="0" algn="l" defTabSz="1218936" rtl="0" eaLnBrk="1" latinLnBrk="0" hangingPunct="1">
      <a:defRPr sz="1600" kern="1200">
        <a:solidFill>
          <a:schemeClr val="tx1"/>
        </a:solidFill>
        <a:latin typeface="+mn-lt"/>
        <a:ea typeface="+mn-ea"/>
        <a:cs typeface="+mn-cs"/>
      </a:defRPr>
    </a:lvl1pPr>
    <a:lvl2pPr marL="609468" algn="l" defTabSz="1218936" rtl="0" eaLnBrk="1" latinLnBrk="0" hangingPunct="1">
      <a:defRPr sz="1600" kern="1200">
        <a:solidFill>
          <a:schemeClr val="tx1"/>
        </a:solidFill>
        <a:latin typeface="+mn-lt"/>
        <a:ea typeface="+mn-ea"/>
        <a:cs typeface="+mn-cs"/>
      </a:defRPr>
    </a:lvl2pPr>
    <a:lvl3pPr marL="1218936" algn="l" defTabSz="1218936" rtl="0" eaLnBrk="1" latinLnBrk="0" hangingPunct="1">
      <a:defRPr sz="1600" kern="1200">
        <a:solidFill>
          <a:schemeClr val="tx1"/>
        </a:solidFill>
        <a:latin typeface="+mn-lt"/>
        <a:ea typeface="+mn-ea"/>
        <a:cs typeface="+mn-cs"/>
      </a:defRPr>
    </a:lvl3pPr>
    <a:lvl4pPr marL="1828404" algn="l" defTabSz="1218936" rtl="0" eaLnBrk="1" latinLnBrk="0" hangingPunct="1">
      <a:defRPr sz="1600" kern="1200">
        <a:solidFill>
          <a:schemeClr val="tx1"/>
        </a:solidFill>
        <a:latin typeface="+mn-lt"/>
        <a:ea typeface="+mn-ea"/>
        <a:cs typeface="+mn-cs"/>
      </a:defRPr>
    </a:lvl4pPr>
    <a:lvl5pPr marL="2437872" algn="l" defTabSz="1218936" rtl="0" eaLnBrk="1" latinLnBrk="0" hangingPunct="1">
      <a:defRPr sz="1600" kern="1200">
        <a:solidFill>
          <a:schemeClr val="tx1"/>
        </a:solidFill>
        <a:latin typeface="+mn-lt"/>
        <a:ea typeface="+mn-ea"/>
        <a:cs typeface="+mn-cs"/>
      </a:defRPr>
    </a:lvl5pPr>
    <a:lvl6pPr marL="3047340" algn="l" defTabSz="1218936" rtl="0" eaLnBrk="1" latinLnBrk="0" hangingPunct="1">
      <a:defRPr sz="1600" kern="1200">
        <a:solidFill>
          <a:schemeClr val="tx1"/>
        </a:solidFill>
        <a:latin typeface="+mn-lt"/>
        <a:ea typeface="+mn-ea"/>
        <a:cs typeface="+mn-cs"/>
      </a:defRPr>
    </a:lvl6pPr>
    <a:lvl7pPr marL="3656808" algn="l" defTabSz="1218936" rtl="0" eaLnBrk="1" latinLnBrk="0" hangingPunct="1">
      <a:defRPr sz="1600" kern="1200">
        <a:solidFill>
          <a:schemeClr val="tx1"/>
        </a:solidFill>
        <a:latin typeface="+mn-lt"/>
        <a:ea typeface="+mn-ea"/>
        <a:cs typeface="+mn-cs"/>
      </a:defRPr>
    </a:lvl7pPr>
    <a:lvl8pPr marL="4266275" algn="l" defTabSz="1218936" rtl="0" eaLnBrk="1" latinLnBrk="0" hangingPunct="1">
      <a:defRPr sz="1600" kern="1200">
        <a:solidFill>
          <a:schemeClr val="tx1"/>
        </a:solidFill>
        <a:latin typeface="+mn-lt"/>
        <a:ea typeface="+mn-ea"/>
        <a:cs typeface="+mn-cs"/>
      </a:defRPr>
    </a:lvl8pPr>
    <a:lvl9pPr marL="4875744" algn="l" defTabSz="1218936"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tictactoe.cloudapp.net/3tb.html?id=room"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tictactoe.cloudapp.net/3tb.htm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a:t>
            </a:fld>
            <a:endParaRPr lang="en-US"/>
          </a:p>
        </p:txBody>
      </p:sp>
    </p:spTree>
    <p:extLst>
      <p:ext uri="{BB962C8B-B14F-4D97-AF65-F5344CB8AC3E}">
        <p14:creationId xmlns:p14="http://schemas.microsoft.com/office/powerpoint/2010/main" val="1782926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329988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14</a:t>
            </a:fld>
            <a:endParaRPr lang="en-US"/>
          </a:p>
        </p:txBody>
      </p:sp>
    </p:spTree>
    <p:extLst>
      <p:ext uri="{BB962C8B-B14F-4D97-AF65-F5344CB8AC3E}">
        <p14:creationId xmlns:p14="http://schemas.microsoft.com/office/powerpoint/2010/main" val="1038372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15</a:t>
            </a:fld>
            <a:endParaRPr lang="en-US"/>
          </a:p>
        </p:txBody>
      </p:sp>
    </p:spTree>
    <p:extLst>
      <p:ext uri="{BB962C8B-B14F-4D97-AF65-F5344CB8AC3E}">
        <p14:creationId xmlns:p14="http://schemas.microsoft.com/office/powerpoint/2010/main" val="1659517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16</a:t>
            </a:fld>
            <a:endParaRPr lang="en-US"/>
          </a:p>
        </p:txBody>
      </p:sp>
    </p:spTree>
    <p:extLst>
      <p:ext uri="{BB962C8B-B14F-4D97-AF65-F5344CB8AC3E}">
        <p14:creationId xmlns:p14="http://schemas.microsoft.com/office/powerpoint/2010/main" val="390354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defTabSz="912813" fontAlgn="base">
              <a:spcBef>
                <a:spcPct val="0"/>
              </a:spcBef>
              <a:spcAft>
                <a:spcPct val="0"/>
              </a:spcAft>
              <a:defRPr/>
            </a:pPr>
            <a:fld id="{900DA239-50B2-4766-8975-F71EEC30C40B}" type="slidenum">
              <a:rPr lang="en-US"/>
              <a:pPr defTabSz="912813" fontAlgn="base">
                <a:spcBef>
                  <a:spcPct val="0"/>
                </a:spcBef>
                <a:spcAft>
                  <a:spcPct val="0"/>
                </a:spcAft>
                <a:defRPr/>
              </a:pPr>
              <a:t>17</a:t>
            </a:fld>
            <a:endParaRPr lang="en-US"/>
          </a:p>
        </p:txBody>
      </p:sp>
      <p:sp>
        <p:nvSpPr>
          <p:cNvPr id="30722" name="Rectangle 2"/>
          <p:cNvSpPr>
            <a:spLocks noGrp="1" noRot="1" noChangeAspect="1" noChangeArrowheads="1" noTextEdit="1"/>
          </p:cNvSpPr>
          <p:nvPr>
            <p:ph type="sldImg"/>
          </p:nvPr>
        </p:nvSpPr>
        <p:spPr bwMode="auto">
          <a:xfrm>
            <a:off x="381000" y="685800"/>
            <a:ext cx="6096000" cy="3429000"/>
          </a:xfrm>
          <a:noFill/>
          <a:ln>
            <a:solidFill>
              <a:srgbClr val="000000"/>
            </a:solidFill>
            <a:miter lim="800000"/>
            <a:headEnd/>
            <a:tailEnd/>
          </a:ln>
        </p:spPr>
      </p:sp>
      <p:sp>
        <p:nvSpPr>
          <p:cNvPr id="51206" name="Rectangle 3"/>
          <p:cNvSpPr>
            <a:spLocks noGrp="1" noChangeArrowheads="1"/>
          </p:cNvSpPr>
          <p:nvPr>
            <p:ph type="body" idx="1"/>
          </p:nvPr>
        </p:nvSpPr>
        <p:spPr>
          <a:ln/>
        </p:spPr>
        <p:txBody>
          <a:bodyPr wrap="square" numCol="1" anchor="t" anchorCtr="0" compatLnSpc="1">
            <a:prstTxWarp prst="textNoShape">
              <a:avLst/>
            </a:prstTxWarp>
            <a:noAutofit/>
          </a:bodyPr>
          <a:lstStyle/>
          <a:p>
            <a:pPr eaLnBrk="1" hangingPunct="1">
              <a:spcBef>
                <a:spcPct val="0"/>
              </a:spcBef>
            </a:pPr>
            <a:endParaRPr lang="en-US" sz="1200" dirty="0" smtClean="0">
              <a:latin typeface="Segoe"/>
            </a:endParaRPr>
          </a:p>
        </p:txBody>
      </p:sp>
      <p:sp>
        <p:nvSpPr>
          <p:cNvPr id="30724" name="Footer Placeholder 7"/>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smtClean="0">
                <a:latin typeface="Segoe"/>
              </a:rPr>
              <a:t>© 2008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smtClean="0">
                <a:latin typeface="Segoe"/>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latin typeface="Segoe"/>
              </a:rPr>
            </a:br>
            <a:r>
              <a:rPr lang="en-US" smtClean="0">
                <a:latin typeface="Segoe"/>
              </a:rPr>
              <a:t>MICROSOFT MAKES NO WARRANTIES, EXPRESS, IMPLIED OR STATUTORY, AS TO THE INFORMATION IN THIS PRESENTATION.</a:t>
            </a:r>
          </a:p>
        </p:txBody>
      </p:sp>
      <p:sp>
        <p:nvSpPr>
          <p:cNvPr id="30725" name="Date Placeholder 8"/>
          <p:cNvSpPr>
            <a:spLocks noGrp="1"/>
          </p:cNvSpPr>
          <p:nvPr>
            <p:ph type="dt" sz="quarter" idx="1"/>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fld id="{4D093EF9-4CBF-4804-9B06-C2E1D7466A5E}" type="datetime1">
              <a:rPr lang="en-US"/>
              <a:pPr defTabSz="912813" fontAlgn="base">
                <a:spcBef>
                  <a:spcPct val="0"/>
                </a:spcBef>
                <a:spcAft>
                  <a:spcPct val="0"/>
                </a:spcAft>
                <a:defRPr/>
              </a:pPr>
              <a:t>12/11/2011</a:t>
            </a:fld>
            <a:endParaRPr lang="en-US"/>
          </a:p>
        </p:txBody>
      </p:sp>
      <p:sp>
        <p:nvSpPr>
          <p:cNvPr id="30726" name="Header Placeholder 9"/>
          <p:cNvSpPr>
            <a:spLocks noGrp="1"/>
          </p:cNvSpPr>
          <p:nvPr>
            <p:ph type="hdr" sz="quarter"/>
          </p:nvPr>
        </p:nvSpPr>
        <p:spPr bwMode="auto">
          <a:ln>
            <a:miter lim="800000"/>
            <a:headEnd/>
            <a:tailEnd/>
          </a:ln>
        </p:spPr>
        <p:txBody>
          <a:bodyPr wrap="square" numCol="1" anchor="t" anchorCtr="0" compatLnSpc="1">
            <a:prstTxWarp prst="textNoShape">
              <a:avLst/>
            </a:prstTxWarp>
          </a:bodyPr>
          <a:lstStyle/>
          <a:p>
            <a:pPr defTabSz="912813" fontAlgn="base">
              <a:spcBef>
                <a:spcPct val="0"/>
              </a:spcBef>
              <a:spcAft>
                <a:spcPct val="0"/>
              </a:spcAft>
              <a:defRPr/>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18</a:t>
            </a:fld>
            <a:endParaRPr lang="en-US"/>
          </a:p>
        </p:txBody>
      </p:sp>
    </p:spTree>
    <p:extLst>
      <p:ext uri="{BB962C8B-B14F-4D97-AF65-F5344CB8AC3E}">
        <p14:creationId xmlns:p14="http://schemas.microsoft.com/office/powerpoint/2010/main" val="2903131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Play on the WP7 device</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19</a:t>
            </a:fld>
            <a:endParaRPr lang="en-US"/>
          </a:p>
        </p:txBody>
      </p:sp>
    </p:spTree>
    <p:extLst>
      <p:ext uri="{BB962C8B-B14F-4D97-AF65-F5344CB8AC3E}">
        <p14:creationId xmlns:p14="http://schemas.microsoft.com/office/powerpoint/2010/main" val="1835729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20</a:t>
            </a:fld>
            <a:endParaRPr lang="en-US"/>
          </a:p>
        </p:txBody>
      </p:sp>
    </p:spTree>
    <p:extLst>
      <p:ext uri="{BB962C8B-B14F-4D97-AF65-F5344CB8AC3E}">
        <p14:creationId xmlns:p14="http://schemas.microsoft.com/office/powerpoint/2010/main" val="110583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23</a:t>
            </a:fld>
            <a:endParaRPr lang="en-US"/>
          </a:p>
        </p:txBody>
      </p:sp>
    </p:spTree>
    <p:extLst>
      <p:ext uri="{BB962C8B-B14F-4D97-AF65-F5344CB8AC3E}">
        <p14:creationId xmlns:p14="http://schemas.microsoft.com/office/powerpoint/2010/main" val="2101466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95F67ECC-B605-47E6-A223-406DA42450A6}"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4308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a:t>
            </a:fld>
            <a:endParaRPr lang="en-US"/>
          </a:p>
        </p:txBody>
      </p:sp>
    </p:spTree>
    <p:extLst>
      <p:ext uri="{BB962C8B-B14F-4D97-AF65-F5344CB8AC3E}">
        <p14:creationId xmlns:p14="http://schemas.microsoft.com/office/powerpoint/2010/main" val="3368765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pattern a</a:t>
            </a:r>
            <a:r>
              <a:rPr lang="en-US" dirty="0" smtClean="0"/>
              <a:t>lso applies to table storage.</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25</a:t>
            </a:fld>
            <a:endParaRPr lang="en-US"/>
          </a:p>
        </p:txBody>
      </p:sp>
    </p:spTree>
    <p:extLst>
      <p:ext uri="{BB962C8B-B14F-4D97-AF65-F5344CB8AC3E}">
        <p14:creationId xmlns:p14="http://schemas.microsoft.com/office/powerpoint/2010/main" val="235950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Contrast</a:t>
            </a:r>
            <a:r>
              <a:rPr lang="en-US" baseline="0" dirty="0" smtClean="0"/>
              <a:t> with pattern of prior slide for blobs.  This reduces load on web role thereby resulting in less need for early scale out of web tier.</a:t>
            </a:r>
          </a:p>
          <a:p>
            <a:endParaRPr lang="en-US" dirty="0"/>
          </a:p>
        </p:txBody>
      </p:sp>
      <p:sp>
        <p:nvSpPr>
          <p:cNvPr id="4" name="Header Placeholder 3"/>
          <p:cNvSpPr>
            <a:spLocks noGrp="1"/>
          </p:cNvSpPr>
          <p:nvPr>
            <p:ph type="hdr" sz="quarter" idx="10"/>
          </p:nvPr>
        </p:nvSpPr>
        <p:spPr/>
        <p:txBody>
          <a:bodyPr/>
          <a:lstStyle/>
          <a:p>
            <a:r>
              <a:rPr lang="en-US" smtClean="0"/>
              <a:t>TechReady13</a:t>
            </a:r>
          </a:p>
        </p:txBody>
      </p:sp>
      <p:sp>
        <p:nvSpPr>
          <p:cNvPr id="5" name="Date Placeholder 4"/>
          <p:cNvSpPr>
            <a:spLocks noGrp="1"/>
          </p:cNvSpPr>
          <p:nvPr>
            <p:ph type="dt" idx="11"/>
          </p:nvPr>
        </p:nvSpPr>
        <p:spPr/>
        <p:txBody>
          <a:bodyPr/>
          <a:lstStyle/>
          <a:p>
            <a:fld id="{BAA55164-20B2-4E47-A5DC-197945868D6D}" type="datetime1">
              <a:rPr lang="en-US" smtClean="0"/>
              <a:t>12/11/2011</a:t>
            </a:fld>
            <a:endParaRPr lang="en-US" dirty="0"/>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4170101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28</a:t>
            </a:fld>
            <a:endParaRPr lang="en-US"/>
          </a:p>
        </p:txBody>
      </p:sp>
    </p:spTree>
    <p:extLst>
      <p:ext uri="{BB962C8B-B14F-4D97-AF65-F5344CB8AC3E}">
        <p14:creationId xmlns:p14="http://schemas.microsoft.com/office/powerpoint/2010/main" val="45729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29</a:t>
            </a:fld>
            <a:endParaRPr lang="en-US"/>
          </a:p>
        </p:txBody>
      </p:sp>
    </p:spTree>
    <p:extLst>
      <p:ext uri="{BB962C8B-B14F-4D97-AF65-F5344CB8AC3E}">
        <p14:creationId xmlns:p14="http://schemas.microsoft.com/office/powerpoint/2010/main" val="3770537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Case</a:t>
            </a:r>
            <a:r>
              <a:rPr lang="en-US" baseline="0" dirty="0" smtClean="0"/>
              <a:t> study of same 8 customers with different </a:t>
            </a:r>
            <a:r>
              <a:rPr lang="en-US" baseline="0" smtClean="0"/>
              <a:t>serialization strategies.</a:t>
            </a:r>
            <a:endParaRPr lang="en-US" dirty="0" smtClean="0"/>
          </a:p>
          <a:p>
            <a:r>
              <a:rPr lang="en-US" dirty="0" smtClean="0"/>
              <a:t>Compare</a:t>
            </a:r>
            <a:r>
              <a:rPr lang="en-US" baseline="0" dirty="0" smtClean="0"/>
              <a:t> 8.5kb verse 639b.  Simple change in serialization results in:</a:t>
            </a:r>
          </a:p>
          <a:p>
            <a:pPr marL="171450" indent="-171450">
              <a:buFontTx/>
              <a:buChar char="-"/>
            </a:pPr>
            <a:r>
              <a:rPr lang="en-US" baseline="0" dirty="0" smtClean="0"/>
              <a:t>13 times more efficient</a:t>
            </a:r>
          </a:p>
          <a:p>
            <a:pPr marL="628631" lvl="1" indent="-171450">
              <a:buFontTx/>
              <a:buChar char="-"/>
            </a:pPr>
            <a:r>
              <a:rPr lang="en-US" baseline="0" dirty="0" smtClean="0"/>
              <a:t>13 times more users/</a:t>
            </a:r>
            <a:r>
              <a:rPr lang="en-US" baseline="0" dirty="0" err="1" smtClean="0"/>
              <a:t>requests|response</a:t>
            </a:r>
            <a:r>
              <a:rPr lang="en-US" baseline="0" dirty="0" smtClean="0"/>
              <a:t> for a single instance</a:t>
            </a:r>
          </a:p>
          <a:p>
            <a:pPr marL="628631" lvl="1" indent="-171450">
              <a:buFontTx/>
              <a:buChar char="-"/>
            </a:pPr>
            <a:r>
              <a:rPr lang="en-US" baseline="0" dirty="0" smtClean="0"/>
              <a:t>1/13 of the instances required – cost impact</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31</a:t>
            </a:fld>
            <a:endParaRPr lang="en-US"/>
          </a:p>
        </p:txBody>
      </p:sp>
    </p:spTree>
    <p:extLst>
      <p:ext uri="{BB962C8B-B14F-4D97-AF65-F5344CB8AC3E}">
        <p14:creationId xmlns:p14="http://schemas.microsoft.com/office/powerpoint/2010/main" val="2501926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3469944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1145861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431633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076279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36</a:t>
            </a:fld>
            <a:endParaRPr lang="en-US"/>
          </a:p>
        </p:txBody>
      </p:sp>
    </p:spTree>
    <p:extLst>
      <p:ext uri="{BB962C8B-B14F-4D97-AF65-F5344CB8AC3E}">
        <p14:creationId xmlns:p14="http://schemas.microsoft.com/office/powerpoint/2010/main" val="34195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a:t>
            </a:fld>
            <a:endParaRPr lang="en-US"/>
          </a:p>
        </p:txBody>
      </p:sp>
    </p:spTree>
    <p:extLst>
      <p:ext uri="{BB962C8B-B14F-4D97-AF65-F5344CB8AC3E}">
        <p14:creationId xmlns:p14="http://schemas.microsoft.com/office/powerpoint/2010/main" val="810080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37</a:t>
            </a:fld>
            <a:endParaRPr lang="en-US"/>
          </a:p>
        </p:txBody>
      </p:sp>
    </p:spTree>
    <p:extLst>
      <p:ext uri="{BB962C8B-B14F-4D97-AF65-F5344CB8AC3E}">
        <p14:creationId xmlns:p14="http://schemas.microsoft.com/office/powerpoint/2010/main" val="4133978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38</a:t>
            </a:fld>
            <a:endParaRPr lang="en-US"/>
          </a:p>
        </p:txBody>
      </p:sp>
    </p:spTree>
    <p:extLst>
      <p:ext uri="{BB962C8B-B14F-4D97-AF65-F5344CB8AC3E}">
        <p14:creationId xmlns:p14="http://schemas.microsoft.com/office/powerpoint/2010/main" val="2253311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http://www.tankster.net</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Alternative -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browser (first player who starts the game should append the query string id=room)</a:t>
            </a:r>
          </a:p>
          <a:p>
            <a:r>
              <a:rPr lang="en-US" sz="1200" u="sng" kern="1200" dirty="0" smtClean="0">
                <a:solidFill>
                  <a:schemeClr val="tx1"/>
                </a:solidFill>
                <a:effectLst/>
                <a:latin typeface="+mn-lt"/>
                <a:ea typeface="+mn-ea"/>
                <a:cs typeface="+mn-cs"/>
                <a:hlinkClick r:id="rId3"/>
              </a:rPr>
              <a:t>http://tictactoe.cloudapp.net/3tb.html?id=room</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(second player)</a:t>
            </a:r>
          </a:p>
          <a:p>
            <a:r>
              <a:rPr lang="en-US" sz="1200" u="sng" kern="1200" dirty="0" smtClean="0">
                <a:solidFill>
                  <a:schemeClr val="tx1"/>
                </a:solidFill>
                <a:effectLst/>
                <a:latin typeface="+mn-lt"/>
                <a:ea typeface="+mn-ea"/>
                <a:cs typeface="+mn-cs"/>
                <a:hlinkClick r:id="rId4"/>
              </a:rPr>
              <a:t>http://tictactoe.cloudapp.net/3tb.html</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45</a:t>
            </a:fld>
            <a:endParaRPr lang="en-US"/>
          </a:p>
        </p:txBody>
      </p:sp>
    </p:spTree>
    <p:extLst>
      <p:ext uri="{BB962C8B-B14F-4D97-AF65-F5344CB8AC3E}">
        <p14:creationId xmlns:p14="http://schemas.microsoft.com/office/powerpoint/2010/main" val="16744044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Scale</a:t>
            </a:r>
            <a:r>
              <a:rPr lang="en-US" baseline="0" dirty="0" smtClean="0"/>
              <a:t> when you go viral </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47</a:t>
            </a:fld>
            <a:endParaRPr lang="en-US"/>
          </a:p>
        </p:txBody>
      </p:sp>
    </p:spTree>
    <p:extLst>
      <p:ext uri="{BB962C8B-B14F-4D97-AF65-F5344CB8AC3E}">
        <p14:creationId xmlns:p14="http://schemas.microsoft.com/office/powerpoint/2010/main" val="24072886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Scale</a:t>
            </a:r>
            <a:r>
              <a:rPr lang="en-US" baseline="0" dirty="0" smtClean="0"/>
              <a:t> when you go viral </a:t>
            </a:r>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48</a:t>
            </a:fld>
            <a:endParaRPr lang="en-US"/>
          </a:p>
        </p:txBody>
      </p:sp>
    </p:spTree>
    <p:extLst>
      <p:ext uri="{BB962C8B-B14F-4D97-AF65-F5344CB8AC3E}">
        <p14:creationId xmlns:p14="http://schemas.microsoft.com/office/powerpoint/2010/main" val="24072886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49</a:t>
            </a:fld>
            <a:endParaRPr lang="en-US"/>
          </a:p>
        </p:txBody>
      </p:sp>
    </p:spTree>
    <p:extLst>
      <p:ext uri="{BB962C8B-B14F-4D97-AF65-F5344CB8AC3E}">
        <p14:creationId xmlns:p14="http://schemas.microsoft.com/office/powerpoint/2010/main" val="3837624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50</a:t>
            </a:fld>
            <a:endParaRPr lang="en-US"/>
          </a:p>
        </p:txBody>
      </p:sp>
    </p:spTree>
    <p:extLst>
      <p:ext uri="{BB962C8B-B14F-4D97-AF65-F5344CB8AC3E}">
        <p14:creationId xmlns:p14="http://schemas.microsoft.com/office/powerpoint/2010/main" val="3837624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endParaRPr lang="en-US" dirty="0" smtClean="0"/>
          </a:p>
        </p:txBody>
      </p:sp>
      <p:sp>
        <p:nvSpPr>
          <p:cNvPr id="4" name="Slide Number Placeholder 3"/>
          <p:cNvSpPr>
            <a:spLocks noGrp="1"/>
          </p:cNvSpPr>
          <p:nvPr>
            <p:ph type="sldNum" sz="quarter" idx="10"/>
          </p:nvPr>
        </p:nvSpPr>
        <p:spPr/>
        <p:txBody>
          <a:bodyPr/>
          <a:lstStyle/>
          <a:p>
            <a:fld id="{1F743D80-E441-4DE6-AD4D-A3326A9B767E}" type="slidenum">
              <a:rPr lang="en-US" smtClean="0"/>
              <a:t>51</a:t>
            </a:fld>
            <a:endParaRPr lang="en-US"/>
          </a:p>
        </p:txBody>
      </p:sp>
    </p:spTree>
    <p:extLst>
      <p:ext uri="{BB962C8B-B14F-4D97-AF65-F5344CB8AC3E}">
        <p14:creationId xmlns:p14="http://schemas.microsoft.com/office/powerpoint/2010/main" val="2505951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52</a:t>
            </a:fld>
            <a:endParaRPr lang="en-US"/>
          </a:p>
        </p:txBody>
      </p:sp>
    </p:spTree>
    <p:extLst>
      <p:ext uri="{BB962C8B-B14F-4D97-AF65-F5344CB8AC3E}">
        <p14:creationId xmlns:p14="http://schemas.microsoft.com/office/powerpoint/2010/main" val="4107652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743D80-E441-4DE6-AD4D-A3326A9B767E}" type="slidenum">
              <a:rPr lang="en-US" smtClean="0"/>
              <a:t>6</a:t>
            </a:fld>
            <a:endParaRPr lang="en-US"/>
          </a:p>
        </p:txBody>
      </p:sp>
    </p:spTree>
    <p:extLst>
      <p:ext uri="{BB962C8B-B14F-4D97-AF65-F5344CB8AC3E}">
        <p14:creationId xmlns:p14="http://schemas.microsoft.com/office/powerpoint/2010/main" val="405068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DF5A64-E964-4D95-92B7-8B99DAF1C304}" type="slidenum">
              <a:rPr lang="en-US" smtClean="0"/>
              <a:t>8</a:t>
            </a:fld>
            <a:endParaRPr lang="en-US"/>
          </a:p>
        </p:txBody>
      </p:sp>
    </p:spTree>
    <p:extLst>
      <p:ext uri="{BB962C8B-B14F-4D97-AF65-F5344CB8AC3E}">
        <p14:creationId xmlns:p14="http://schemas.microsoft.com/office/powerpoint/2010/main" val="303648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0627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646760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5568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lvl="0" indent="-171450">
              <a:buFont typeface="Arial" pitchFamily="34" charset="0"/>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13299886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 Id="rId6" Type="http://schemas.microsoft.com/office/2007/relationships/hdphoto" Target="../media/hdphoto1.wdp"/><Relationship Id="rId5" Type="http://schemas.openxmlformats.org/officeDocument/2006/relationships/image" Target="../media/image14.png"/><Relationship Id="rId4" Type="http://schemas.microsoft.com/office/2007/relationships/hdphoto" Target="../media/hdphoto3.wdp"/></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9" y="1498600"/>
            <a:ext cx="4277752"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158" y="1701801"/>
            <a:ext cx="9344766" cy="426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56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74392481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194366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1174540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spcAft>
                <a:spcPts val="900"/>
              </a:spcAft>
              <a:buSzPct val="80000"/>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40252416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429633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0956665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54860839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99884821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51083958"/>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25828382"/>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589" y="3352801"/>
            <a:ext cx="4277752" cy="1107239"/>
          </a:xfrm>
        </p:spPr>
        <p:txBody>
          <a:bodyPr anchor="t">
            <a:noAutofit/>
          </a:bodyPr>
          <a:lstStyle>
            <a:lvl1pPr algn="l">
              <a:defRPr sz="3200">
                <a:solidFill>
                  <a:schemeClr val="tx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825830" y="4460039"/>
            <a:ext cx="4265887" cy="381000"/>
          </a:xfrm>
        </p:spPr>
        <p:txBody>
          <a:bodyPr>
            <a:noAutofit/>
          </a:bodyPr>
          <a:lstStyle>
            <a:lvl1pPr marL="0" indent="0">
              <a:buNone/>
              <a:defRPr sz="2100">
                <a:solidFill>
                  <a:schemeClr val="tx1"/>
                </a:solidFill>
              </a:defRPr>
            </a:lvl1pPr>
          </a:lstStyle>
          <a:p>
            <a:pPr lvl="0"/>
            <a:r>
              <a:rPr lang="en-US" smtClean="0"/>
              <a:t>Click to edit Master text styles</a:t>
            </a:r>
          </a:p>
        </p:txBody>
      </p:sp>
      <p:pic>
        <p:nvPicPr>
          <p:cNvPr id="9" name="Picture 7" descr="C:\Users\i-jbatsc\Desktop\images\images\azure\azure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89" y="1498600"/>
            <a:ext cx="4277752"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778" y="2819401"/>
            <a:ext cx="554253"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628" y="3610251"/>
            <a:ext cx="2069561"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21189" y="1784008"/>
            <a:ext cx="785769"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9619" y="3924302"/>
            <a:ext cx="792158"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544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952013892"/>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835536211"/>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436308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0971175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777672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309" y="1600201"/>
            <a:ext cx="10462075"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B34745-ECAF-4238-AE0E-8D09CBF69C7D}" type="datetimeFigureOut">
              <a:rPr lang="en-US" smtClean="0"/>
              <a:pPr/>
              <a:t>12/11/2011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A90005-8391-48DE-B155-C4F6F7CE02B3}" type="slidenum">
              <a:rPr lang="en-US" smtClean="0"/>
              <a:pPr/>
              <a:t>‹#›</a:t>
            </a:fld>
            <a:endParaRPr lang="en-US"/>
          </a:p>
        </p:txBody>
      </p:sp>
      <p:sp>
        <p:nvSpPr>
          <p:cNvPr id="7" name="Title Placeholder 1"/>
          <p:cNvSpPr>
            <a:spLocks noGrp="1"/>
          </p:cNvSpPr>
          <p:nvPr>
            <p:ph type="title"/>
          </p:nvPr>
        </p:nvSpPr>
        <p:spPr>
          <a:xfrm>
            <a:off x="1117311" y="177801"/>
            <a:ext cx="10462073" cy="884239"/>
          </a:xfrm>
          <a:prstGeom prst="rect">
            <a:avLst/>
          </a:prstGeom>
        </p:spPr>
        <p:txBody>
          <a:bodyPr vert="horz" lIns="121899" tIns="60949" rIns="121899" bIns="60949" rtlCol="0" anchor="ctr">
            <a:normAutofit/>
          </a:bodyPr>
          <a:lstStyle>
            <a:lvl1pPr algn="l">
              <a:defRPr/>
            </a:lvl1pPr>
          </a:lstStyle>
          <a:p>
            <a:r>
              <a:rPr lang="en-US" smtClean="0"/>
              <a:t>Click to edit Master title style</a:t>
            </a:r>
            <a:endParaRPr lang="en-US"/>
          </a:p>
        </p:txBody>
      </p:sp>
    </p:spTree>
    <p:extLst>
      <p:ext uri="{BB962C8B-B14F-4D97-AF65-F5344CB8AC3E}">
        <p14:creationId xmlns:p14="http://schemas.microsoft.com/office/powerpoint/2010/main" val="810087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2833" y="4406901"/>
            <a:ext cx="10360501"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B34745-ECAF-4238-AE0E-8D09CBF69C7D}" type="datetimeFigureOut">
              <a:rPr lang="en-US" smtClean="0"/>
              <a:pPr/>
              <a:t>12/11/2011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A90005-8391-48DE-B155-C4F6F7CE02B3}" type="slidenum">
              <a:rPr lang="en-US" smtClean="0"/>
              <a:pPr/>
              <a:t>‹#›</a:t>
            </a:fld>
            <a:endParaRPr lang="en-US"/>
          </a:p>
        </p:txBody>
      </p:sp>
    </p:spTree>
    <p:extLst>
      <p:ext uri="{BB962C8B-B14F-4D97-AF65-F5344CB8AC3E}">
        <p14:creationId xmlns:p14="http://schemas.microsoft.com/office/powerpoint/2010/main" val="22656137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B34745-ECAF-4238-AE0E-8D09CBF69C7D}" type="datetimeFigureOut">
              <a:rPr lang="en-US" smtClean="0"/>
              <a:pPr/>
              <a:t>12/11/2011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A90005-8391-48DE-B155-C4F6F7CE02B3}" type="slidenum">
              <a:rPr lang="en-US" smtClean="0"/>
              <a:pPr/>
              <a:t>‹#›</a:t>
            </a:fld>
            <a:endParaRPr lang="en-US"/>
          </a:p>
        </p:txBody>
      </p:sp>
    </p:spTree>
    <p:extLst>
      <p:ext uri="{BB962C8B-B14F-4D97-AF65-F5344CB8AC3E}">
        <p14:creationId xmlns:p14="http://schemas.microsoft.com/office/powerpoint/2010/main" val="318326526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47727877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32881827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09443627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138563026"/>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55650" y="1085849"/>
            <a:ext cx="5134327"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8223" y="1152526"/>
            <a:ext cx="8697235"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311" y="177801"/>
            <a:ext cx="10462073" cy="884239"/>
          </a:xfrm>
          <a:prstGeom prst="rect">
            <a:avLst/>
          </a:prstGeom>
        </p:spPr>
        <p:txBody>
          <a:bodyPr vert="horz" lIns="121899" tIns="60949" rIns="121899" bIns="60949"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17309" y="1600201"/>
            <a:ext cx="10462075" cy="4525963"/>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441" y="6356351"/>
            <a:ext cx="2844059"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0FDB083A-04D8-4B57-ABAC-46E7416338DF}" type="datetimeFigureOut">
              <a:rPr lang="en-US" smtClean="0"/>
              <a:t>12/11/2011</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BF8B12A1-1006-42A3-A472-30C60DB048A8}" type="slidenum">
              <a:rPr lang="en-US" smtClean="0"/>
              <a:t>‹#›</a:t>
            </a:fld>
            <a:endParaRPr lang="en-US"/>
          </a:p>
        </p:txBody>
      </p:sp>
      <p:pic>
        <p:nvPicPr>
          <p:cNvPr id="13" name="Picture 2" descr="C:\Users\i-jbatsc\Desktop\images\images\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28692" y="6172201"/>
            <a:ext cx="2473738" cy="5322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6686" y="6397345"/>
            <a:ext cx="1588152" cy="258656"/>
          </a:xfrm>
          <a:prstGeom prst="rect">
            <a:avLst/>
          </a:prstGeom>
        </p:spPr>
      </p:pic>
    </p:spTree>
    <p:extLst>
      <p:ext uri="{BB962C8B-B14F-4D97-AF65-F5344CB8AC3E}">
        <p14:creationId xmlns:p14="http://schemas.microsoft.com/office/powerpoint/2010/main" val="3773726101"/>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8" r:id="rId4"/>
    <p:sldLayoutId id="2147483742" r:id="rId5"/>
  </p:sldLayoutIdLst>
  <p:transition>
    <p:fade/>
  </p:transition>
  <p:timing>
    <p:tnLst>
      <p:par>
        <p:cTn id="1" dur="indefinite" restart="never" nodeType="tmRoot"/>
      </p:par>
    </p:tnLst>
  </p:timing>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11"/>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11"/>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11"/>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11"/>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11"/>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852048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2" y="228603"/>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4674865"/>
      </p:ext>
    </p:extLst>
  </p:cSld>
  <p:clrMap bg1="lt1" tx1="dk1" bg2="lt2" tx2="dk2" accent1="accent1" accent2="accent2" accent3="accent3" accent4="accent4" accent5="accent5" accent6="accent6" hlink="hlink" folHlink="folHlink"/>
  <p:sldLayoutIdLst>
    <p:sldLayoutId id="2147483773" r:id="rId1"/>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287"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22" indent="-7937" algn="l" defTabSz="914287"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07"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918" indent="7937"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5929" indent="0" algn="l" defTabSz="914287"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hyperlink" Target="http://www.litware.com/" TargetMode="External"/><Relationship Id="rId3" Type="http://schemas.openxmlformats.org/officeDocument/2006/relationships/image" Target="../media/image25.png"/><Relationship Id="rId7" Type="http://schemas.openxmlformats.org/officeDocument/2006/relationships/hyperlink" Target="http://www.fabrikam.com/" TargetMode="External"/><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hyperlink" Target="http://schemas.microsoft.com/ServiceHosting/2008/10/ServiceDefinition" TargetMode="External"/><Relationship Id="rId5" Type="http://schemas.openxmlformats.org/officeDocument/2006/relationships/image" Target="../media/image24.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hyperlink" Target="http://localhost:33779/WcfDataService1.svc/Drivers(1)" TargetMode="External"/><Relationship Id="rId13" Type="http://schemas.openxmlformats.org/officeDocument/2006/relationships/hyperlink" Target="http://localhost:33779/WcfDataService1.svc/Drivers(3)" TargetMode="External"/><Relationship Id="rId18" Type="http://schemas.openxmlformats.org/officeDocument/2006/relationships/hyperlink" Target="http://localhost:33779/WcfDataService1.svc/Drivers(8)" TargetMode="External"/><Relationship Id="rId3" Type="http://schemas.openxmlformats.org/officeDocument/2006/relationships/hyperlink" Target="http://localhost:33779/WcfDataService1.svc/%22" TargetMode="External"/><Relationship Id="rId21" Type="http://schemas.openxmlformats.org/officeDocument/2006/relationships/hyperlink" Target="http://schemas.datacontract.org/2004/07/ContosoWcfService.Models" TargetMode="External"/><Relationship Id="rId7" Type="http://schemas.openxmlformats.org/officeDocument/2006/relationships/hyperlink" Target="http://localhost:33779/WcfDataService1.svc/Drivers" TargetMode="External"/><Relationship Id="rId12" Type="http://schemas.openxmlformats.org/officeDocument/2006/relationships/hyperlink" Target="http://localhost:33779/WcfDataService1.svc/Drivers(2)" TargetMode="External"/><Relationship Id="rId17" Type="http://schemas.openxmlformats.org/officeDocument/2006/relationships/hyperlink" Target="http://localhost:33779/WcfDataService1.svc/Drivers(7)" TargetMode="External"/><Relationship Id="rId2" Type="http://schemas.openxmlformats.org/officeDocument/2006/relationships/notesSlide" Target="../notesSlides/notesSlide24.xml"/><Relationship Id="rId16" Type="http://schemas.openxmlformats.org/officeDocument/2006/relationships/hyperlink" Target="http://localhost:33779/WcfDataService1.svc/Drivers(6)" TargetMode="External"/><Relationship Id="rId20" Type="http://schemas.openxmlformats.org/officeDocument/2006/relationships/hyperlink" Target="http://www.w3.org/2001/XMLSchema%22" TargetMode="External"/><Relationship Id="rId1" Type="http://schemas.openxmlformats.org/officeDocument/2006/relationships/slideLayout" Target="../slideLayouts/slideLayout7.xml"/><Relationship Id="rId6" Type="http://schemas.openxmlformats.org/officeDocument/2006/relationships/hyperlink" Target="http://www.w3.org/2005/Atom%22" TargetMode="External"/><Relationship Id="rId11" Type="http://schemas.openxmlformats.org/officeDocument/2006/relationships/hyperlink" Target="http://schemas.microsoft.com/ado/2007/08/dataservices/scheme%22" TargetMode="External"/><Relationship Id="rId5" Type="http://schemas.openxmlformats.org/officeDocument/2006/relationships/hyperlink" Target="http://schemas.microsoft.com/ado/2007/08/dataservices/metadata%22" TargetMode="External"/><Relationship Id="rId15" Type="http://schemas.openxmlformats.org/officeDocument/2006/relationships/hyperlink" Target="http://localhost:33779/WcfDataService1.svc/Drivers(5)" TargetMode="External"/><Relationship Id="rId10" Type="http://schemas.openxmlformats.org/officeDocument/2006/relationships/hyperlink" Target="http://schemas.microsoft.com/ado/2007/08/dataservices/related/Todays%22" TargetMode="External"/><Relationship Id="rId19" Type="http://schemas.openxmlformats.org/officeDocument/2006/relationships/hyperlink" Target="http://tempuri.org/%22" TargetMode="External"/><Relationship Id="rId4" Type="http://schemas.openxmlformats.org/officeDocument/2006/relationships/hyperlink" Target="http://schemas.microsoft.com/ado/2007/08/dataservices%22" TargetMode="External"/><Relationship Id="rId9" Type="http://schemas.openxmlformats.org/officeDocument/2006/relationships/hyperlink" Target="http://schemas.microsoft.com/ado/2007/08/dataservices/related/DistributionCenter%22" TargetMode="External"/><Relationship Id="rId14" Type="http://schemas.openxmlformats.org/officeDocument/2006/relationships/hyperlink" Target="http://localhost:33779/WcfDataService1.svc/Drivers(4)" TargetMode="External"/><Relationship Id="rId22" Type="http://schemas.openxmlformats.org/officeDocument/2006/relationships/hyperlink" Target="http://www.w3.org/2001/XMLSchema-instance%22"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bit.ly/watwp7" TargetMode="External"/><Relationship Id="rId7" Type="http://schemas.openxmlformats.org/officeDocument/2006/relationships/image" Target="../media/image40.tiff"/><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bit.ly/watandroid" TargetMode="External"/><Relationship Id="rId4" Type="http://schemas.openxmlformats.org/officeDocument/2006/relationships/hyperlink" Target="http://bit.ly/watio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watwindows8.codeplex.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image" Target="../media/image44.jpeg"/><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watgames.codeplex.com/" TargetMode="Externa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tankster.ne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Application Scenarios</a:t>
            </a:r>
            <a:endParaRPr lang="en-US" dirty="0"/>
          </a:p>
        </p:txBody>
      </p:sp>
      <p:sp>
        <p:nvSpPr>
          <p:cNvPr id="10" name="Text Placeholder 9"/>
          <p:cNvSpPr>
            <a:spLocks noGrp="1"/>
          </p:cNvSpPr>
          <p:nvPr>
            <p:ph type="body" sz="quarter" idx="11"/>
          </p:nvPr>
        </p:nvSpPr>
        <p:spPr/>
        <p:txBody>
          <a:bodyPr/>
          <a:lstStyle/>
          <a:p>
            <a:r>
              <a:rPr lang="en-US" smtClean="0"/>
              <a:t>Name</a:t>
            </a:r>
          </a:p>
          <a:p>
            <a:r>
              <a:rPr lang="en-US" smtClean="0"/>
              <a:t>Title</a:t>
            </a:r>
          </a:p>
          <a:p>
            <a:r>
              <a:rPr lang="en-US" smtClean="0"/>
              <a:t>Microsoft Corporation</a:t>
            </a:r>
            <a:endParaRPr lang="en-US" dirty="0"/>
          </a:p>
        </p:txBody>
      </p:sp>
    </p:spTree>
    <p:extLst>
      <p:ext uri="{BB962C8B-B14F-4D97-AF65-F5344CB8AC3E}">
        <p14:creationId xmlns:p14="http://schemas.microsoft.com/office/powerpoint/2010/main" val="164226636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Solving Session State</a:t>
            </a:r>
            <a:endParaRPr lang="en-US" dirty="0"/>
          </a:p>
        </p:txBody>
      </p:sp>
      <p:sp>
        <p:nvSpPr>
          <p:cNvPr id="3" name="Content Placeholder 2"/>
          <p:cNvSpPr>
            <a:spLocks noGrp="1"/>
          </p:cNvSpPr>
          <p:nvPr>
            <p:ph type="body" sz="quarter" idx="10"/>
          </p:nvPr>
        </p:nvSpPr>
        <p:spPr>
          <a:xfrm>
            <a:off x="519112" y="1447799"/>
            <a:ext cx="11149013" cy="2723823"/>
          </a:xfrm>
        </p:spPr>
        <p:txBody>
          <a:bodyPr/>
          <a:lstStyle/>
          <a:p>
            <a:pPr marL="0">
              <a:spcBef>
                <a:spcPct val="20000"/>
              </a:spcBef>
            </a:pPr>
            <a:r>
              <a:rPr lang="en-US" sz="3600" dirty="0">
                <a:solidFill>
                  <a:schemeClr val="accent2">
                    <a:alpha val="99000"/>
                  </a:schemeClr>
                </a:solidFill>
              </a:rPr>
              <a:t>Persist to Storage via Session State Provider</a:t>
            </a:r>
          </a:p>
          <a:p>
            <a:pPr lvl="1"/>
            <a:r>
              <a:rPr lang="en-US" dirty="0" smtClean="0"/>
              <a:t>Windows Azure </a:t>
            </a:r>
            <a:r>
              <a:rPr lang="en-US" dirty="0" smtClean="0"/>
              <a:t>Caching</a:t>
            </a:r>
            <a:endParaRPr lang="en-US" dirty="0" smtClean="0"/>
          </a:p>
          <a:p>
            <a:pPr lvl="1"/>
            <a:r>
              <a:rPr lang="en-US" dirty="0" smtClean="0"/>
              <a:t>SQL Azure</a:t>
            </a:r>
          </a:p>
          <a:p>
            <a:pPr lvl="1"/>
            <a:r>
              <a:rPr lang="en-US" dirty="0" smtClean="0"/>
              <a:t>Windows Azure Storage</a:t>
            </a:r>
          </a:p>
          <a:p>
            <a:pPr lvl="1"/>
            <a:endParaRPr lang="en-US" dirty="0" smtClean="0"/>
          </a:p>
          <a:p>
            <a:pPr marL="0">
              <a:spcBef>
                <a:spcPct val="20000"/>
              </a:spcBef>
            </a:pPr>
            <a:r>
              <a:rPr lang="en-US" sz="3600" dirty="0">
                <a:solidFill>
                  <a:schemeClr val="accent2">
                    <a:alpha val="99000"/>
                  </a:schemeClr>
                </a:solidFill>
              </a:rPr>
              <a:t>Persist to Client</a:t>
            </a:r>
          </a:p>
          <a:p>
            <a:pPr lvl="1"/>
            <a:r>
              <a:rPr lang="en-US" dirty="0" smtClean="0"/>
              <a:t>Use cookies</a:t>
            </a:r>
            <a:endParaRPr lang="en-US" dirty="0"/>
          </a:p>
        </p:txBody>
      </p:sp>
      <p:sp>
        <p:nvSpPr>
          <p:cNvPr id="10" name="Content Placeholder 62"/>
          <p:cNvSpPr txBox="1">
            <a:spLocks/>
          </p:cNvSpPr>
          <p:nvPr/>
        </p:nvSpPr>
        <p:spPr>
          <a:xfrm>
            <a:off x="519113" y="4261355"/>
            <a:ext cx="9432414" cy="1560427"/>
          </a:xfrm>
          <a:prstGeom prst="rect">
            <a:avLst/>
          </a:prstGeom>
        </p:spPr>
        <p:txBody>
          <a:bodyPr lIns="0" tIns="0" rIns="0" bIns="0" anchor="ctr" anchorCtr="0"/>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900"/>
              </a:spcAft>
              <a:buNone/>
            </a:pPr>
            <a:r>
              <a:rPr lang="en-US" sz="4400" spc="-100" dirty="0">
                <a:solidFill>
                  <a:schemeClr val="accent2">
                    <a:alpha val="99000"/>
                  </a:schemeClr>
                </a:solidFill>
                <a:latin typeface="Segoe UI Light" pitchFamily="34" charset="0"/>
              </a:rPr>
              <a:t>Don’t forget ASP.NET MVC </a:t>
            </a:r>
            <a:r>
              <a:rPr lang="en-US" sz="4400" spc="-100" dirty="0" err="1">
                <a:solidFill>
                  <a:schemeClr val="accent2">
                    <a:alpha val="99000"/>
                  </a:schemeClr>
                </a:solidFill>
                <a:latin typeface="Segoe UI Light" pitchFamily="34" charset="0"/>
              </a:rPr>
              <a:t>TempData</a:t>
            </a:r>
            <a:r>
              <a:rPr lang="en-US" sz="4400" spc="-100" dirty="0">
                <a:solidFill>
                  <a:schemeClr val="accent2">
                    <a:alpha val="99000"/>
                  </a:schemeClr>
                </a:solidFill>
                <a:latin typeface="Segoe UI Light" pitchFamily="34" charset="0"/>
              </a:rPr>
              <a:t> </a:t>
            </a:r>
            <a:br>
              <a:rPr lang="en-US" sz="4400" spc="-100" dirty="0">
                <a:solidFill>
                  <a:schemeClr val="accent2">
                    <a:alpha val="99000"/>
                  </a:schemeClr>
                </a:solidFill>
                <a:latin typeface="Segoe UI Light" pitchFamily="34" charset="0"/>
              </a:rPr>
            </a:br>
            <a:r>
              <a:rPr lang="en-US" sz="4400" spc="-100" dirty="0">
                <a:solidFill>
                  <a:schemeClr val="accent2">
                    <a:alpha val="99000"/>
                  </a:schemeClr>
                </a:solidFill>
                <a:latin typeface="Segoe UI Light" pitchFamily="34" charset="0"/>
              </a:rPr>
              <a:t>relies on Session State provider by default</a:t>
            </a:r>
          </a:p>
        </p:txBody>
      </p:sp>
    </p:spTree>
    <p:extLst>
      <p:ext uri="{BB962C8B-B14F-4D97-AF65-F5344CB8AC3E}">
        <p14:creationId xmlns:p14="http://schemas.microsoft.com/office/powerpoint/2010/main" val="333245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Multi-Tenancy</a:t>
            </a:r>
            <a:endParaRPr lang="en-US" dirty="0"/>
          </a:p>
        </p:txBody>
      </p:sp>
      <p:sp>
        <p:nvSpPr>
          <p:cNvPr id="4" name="Content Placeholder 2"/>
          <p:cNvSpPr txBox="1">
            <a:spLocks/>
          </p:cNvSpPr>
          <p:nvPr/>
        </p:nvSpPr>
        <p:spPr>
          <a:xfrm>
            <a:off x="519112" y="1567055"/>
            <a:ext cx="5077819" cy="1163395"/>
          </a:xfrm>
          <a:prstGeom prst="rect">
            <a:avLst/>
          </a:prstGeom>
        </p:spPr>
        <p:txBody>
          <a:bodyPr vert="horz" wrap="square"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900"/>
              </a:spcAft>
              <a:buSzPct val="80000"/>
              <a:buNone/>
            </a:pPr>
            <a:r>
              <a:rPr lang="en-US" sz="2800" spc="-100" dirty="0" err="1">
                <a:solidFill>
                  <a:schemeClr val="accent2">
                    <a:alpha val="99000"/>
                  </a:schemeClr>
                </a:solidFill>
                <a:latin typeface="Segoe UI Light" pitchFamily="34" charset="0"/>
              </a:rPr>
              <a:t>SaaS</a:t>
            </a:r>
            <a:r>
              <a:rPr lang="en-US" sz="2800" spc="-100" dirty="0">
                <a:solidFill>
                  <a:schemeClr val="accent2">
                    <a:alpha val="99000"/>
                  </a:schemeClr>
                </a:solidFill>
                <a:latin typeface="Segoe UI Light" pitchFamily="34" charset="0"/>
              </a:rPr>
              <a:t> Applications often need to serve multiple tenants out of a single service deployment</a:t>
            </a:r>
          </a:p>
        </p:txBody>
      </p:sp>
      <p:sp>
        <p:nvSpPr>
          <p:cNvPr id="61" name="Rounded Rectangle 60"/>
          <p:cNvSpPr/>
          <p:nvPr/>
        </p:nvSpPr>
        <p:spPr bwMode="auto">
          <a:xfrm>
            <a:off x="3332510" y="3944157"/>
            <a:ext cx="6006126"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sp>
        <p:nvSpPr>
          <p:cNvPr id="63" name="Rounded Rectangle 62"/>
          <p:cNvSpPr/>
          <p:nvPr/>
        </p:nvSpPr>
        <p:spPr bwMode="auto">
          <a:xfrm>
            <a:off x="6896718"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64"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627763" y="4058409"/>
            <a:ext cx="323895" cy="704948"/>
          </a:xfrm>
          <a:prstGeom prst="rect">
            <a:avLst/>
          </a:prstGeom>
          <a:noFill/>
        </p:spPr>
      </p:pic>
      <p:pic>
        <p:nvPicPr>
          <p:cNvPr id="65"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46108" y="4058409"/>
            <a:ext cx="323895" cy="704948"/>
          </a:xfrm>
          <a:prstGeom prst="rect">
            <a:avLst/>
          </a:prstGeom>
          <a:noFill/>
        </p:spPr>
      </p:pic>
      <p:pic>
        <p:nvPicPr>
          <p:cNvPr id="6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701143" y="4058409"/>
            <a:ext cx="323895" cy="704948"/>
          </a:xfrm>
          <a:prstGeom prst="rect">
            <a:avLst/>
          </a:prstGeom>
          <a:noFill/>
        </p:spPr>
      </p:pic>
      <p:sp>
        <p:nvSpPr>
          <p:cNvPr id="71" name="Oval 70"/>
          <p:cNvSpPr/>
          <p:nvPr/>
        </p:nvSpPr>
        <p:spPr bwMode="auto">
          <a:xfrm>
            <a:off x="6106973" y="3256574"/>
            <a:ext cx="533400" cy="508080"/>
          </a:xfrm>
          <a:prstGeom prst="ellipse">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spc="-50" dirty="0" smtClean="0">
                <a:solidFill>
                  <a:schemeClr val="bg1">
                    <a:alpha val="99000"/>
                  </a:schemeClr>
                </a:solidFill>
              </a:rPr>
              <a:t>LB</a:t>
            </a:r>
          </a:p>
        </p:txBody>
      </p:sp>
      <p:cxnSp>
        <p:nvCxnSpPr>
          <p:cNvPr id="74" name="Straight Arrow Connector 73"/>
          <p:cNvCxnSpPr/>
          <p:nvPr/>
        </p:nvCxnSpPr>
        <p:spPr>
          <a:xfrm>
            <a:off x="6373673" y="2446199"/>
            <a:ext cx="0" cy="800849"/>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a:off x="5988224" y="3755128"/>
            <a:ext cx="271149"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336333" y="2877716"/>
            <a:ext cx="3271986" cy="369332"/>
          </a:xfrm>
          <a:prstGeom prst="rect">
            <a:avLst/>
          </a:prstGeom>
          <a:noFill/>
        </p:spPr>
        <p:txBody>
          <a:bodyPr wrap="none" lIns="0" tIns="0" rIns="0" bIns="0" rtlCol="0">
            <a:spAutoFit/>
          </a:bodyPr>
          <a:lstStyle/>
          <a:p>
            <a:r>
              <a:rPr lang="en-US" dirty="0">
                <a:solidFill>
                  <a:schemeClr val="tx1">
                    <a:alpha val="99000"/>
                  </a:schemeClr>
                </a:solidFill>
              </a:rPr>
              <a:t>tenant</a:t>
            </a:r>
            <a:r>
              <a:rPr lang="en-US" dirty="0">
                <a:solidFill>
                  <a:schemeClr val="accent1">
                    <a:alpha val="99000"/>
                  </a:schemeClr>
                </a:solidFill>
              </a:rPr>
              <a:t>1</a:t>
            </a:r>
            <a:r>
              <a:rPr lang="en-US" dirty="0">
                <a:solidFill>
                  <a:schemeClr val="tx1">
                    <a:alpha val="99000"/>
                  </a:schemeClr>
                </a:solidFill>
              </a:rPr>
              <a:t>.saasservice.com</a:t>
            </a:r>
          </a:p>
        </p:txBody>
      </p:sp>
      <p:sp>
        <p:nvSpPr>
          <p:cNvPr id="77" name="TextBox 76"/>
          <p:cNvSpPr txBox="1"/>
          <p:nvPr/>
        </p:nvSpPr>
        <p:spPr>
          <a:xfrm>
            <a:off x="7287705" y="2877716"/>
            <a:ext cx="3271986" cy="369332"/>
          </a:xfrm>
          <a:prstGeom prst="rect">
            <a:avLst/>
          </a:prstGeom>
          <a:noFill/>
        </p:spPr>
        <p:txBody>
          <a:bodyPr wrap="none" lIns="0" tIns="0" rIns="0" bIns="0" rtlCol="0">
            <a:spAutoFit/>
          </a:bodyPr>
          <a:lstStyle/>
          <a:p>
            <a:r>
              <a:rPr lang="en-US" dirty="0">
                <a:solidFill>
                  <a:schemeClr val="tx1">
                    <a:alpha val="99000"/>
                  </a:schemeClr>
                </a:solidFill>
              </a:rPr>
              <a:t>tenant</a:t>
            </a:r>
            <a:r>
              <a:rPr lang="en-US" dirty="0">
                <a:solidFill>
                  <a:schemeClr val="accent1">
                    <a:alpha val="99000"/>
                  </a:schemeClr>
                </a:solidFill>
              </a:rPr>
              <a:t>2</a:t>
            </a:r>
            <a:r>
              <a:rPr lang="en-US" dirty="0">
                <a:solidFill>
                  <a:schemeClr val="tx1">
                    <a:alpha val="99000"/>
                  </a:schemeClr>
                </a:solidFill>
              </a:rPr>
              <a:t>.saasservice.com</a:t>
            </a:r>
          </a:p>
        </p:txBody>
      </p:sp>
      <p:grpSp>
        <p:nvGrpSpPr>
          <p:cNvPr id="78" name="Group 77"/>
          <p:cNvGrpSpPr/>
          <p:nvPr/>
        </p:nvGrpSpPr>
        <p:grpSpPr>
          <a:xfrm>
            <a:off x="5902256" y="2111287"/>
            <a:ext cx="823091" cy="863217"/>
            <a:chOff x="517525" y="2109891"/>
            <a:chExt cx="1865906" cy="1956870"/>
          </a:xfrm>
          <a:solidFill>
            <a:schemeClr val="accent2"/>
          </a:solidFill>
        </p:grpSpPr>
        <p:grpSp>
          <p:nvGrpSpPr>
            <p:cNvPr id="79" name="Group 78"/>
            <p:cNvGrpSpPr/>
            <p:nvPr/>
          </p:nvGrpSpPr>
          <p:grpSpPr>
            <a:xfrm>
              <a:off x="1122671" y="2109891"/>
              <a:ext cx="1260760" cy="759228"/>
              <a:chOff x="2893227" y="1263576"/>
              <a:chExt cx="895245" cy="539115"/>
            </a:xfrm>
            <a:grpFill/>
          </p:grpSpPr>
          <p:sp>
            <p:nvSpPr>
              <p:cNvPr id="83" name="Freeform 82"/>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4"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nvGrpSpPr>
            <p:cNvPr id="80" name="Group 79"/>
            <p:cNvGrpSpPr/>
            <p:nvPr/>
          </p:nvGrpSpPr>
          <p:grpSpPr>
            <a:xfrm>
              <a:off x="517525" y="2154961"/>
              <a:ext cx="752615" cy="1911800"/>
              <a:chOff x="7558088" y="1685925"/>
              <a:chExt cx="1322387" cy="3359150"/>
            </a:xfrm>
            <a:grpFill/>
          </p:grpSpPr>
          <p:sp>
            <p:nvSpPr>
              <p:cNvPr id="81"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sp>
            <p:nvSpPr>
              <p:cNvPr id="82" name="Freeform 81"/>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mj-lt"/>
                </a:endParaRPr>
              </a:p>
            </p:txBody>
          </p:sp>
        </p:grpSp>
      </p:grpSp>
      <p:sp>
        <p:nvSpPr>
          <p:cNvPr id="85" name="Rectangle 84"/>
          <p:cNvSpPr/>
          <p:nvPr/>
        </p:nvSpPr>
        <p:spPr>
          <a:xfrm>
            <a:off x="2864617" y="5861247"/>
            <a:ext cx="1995411" cy="621907"/>
          </a:xfrm>
          <a:prstGeom prst="rect">
            <a:avLst/>
          </a:prstGeom>
          <a:noFill/>
        </p:spPr>
        <p:txBody>
          <a:bodyPr wrap="square" lIns="0" tIns="0" rIns="0" bIns="0" rtlCol="0" anchor="ctr">
            <a:noAutofit/>
          </a:bodyPr>
          <a:lstStyle/>
          <a:p>
            <a:pPr algn="ctr">
              <a:lnSpc>
                <a:spcPct val="80000"/>
              </a:lnSpc>
            </a:pPr>
            <a:r>
              <a:rPr lang="en-US" dirty="0" smtClean="0">
                <a:solidFill>
                  <a:schemeClr val="accent2">
                    <a:alpha val="99000"/>
                  </a:schemeClr>
                </a:solidFill>
                <a:latin typeface="+mj-lt"/>
              </a:rPr>
              <a:t>SQL Azure</a:t>
            </a:r>
          </a:p>
        </p:txBody>
      </p:sp>
      <p:pic>
        <p:nvPicPr>
          <p:cNvPr id="8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1971" y="5829252"/>
            <a:ext cx="323895" cy="704948"/>
          </a:xfrm>
          <a:prstGeom prst="rect">
            <a:avLst/>
          </a:prstGeom>
          <a:noFill/>
        </p:spPr>
      </p:pic>
      <p:sp>
        <p:nvSpPr>
          <p:cNvPr id="87" name="Freeform 6"/>
          <p:cNvSpPr>
            <a:spLocks noEditPoints="1"/>
          </p:cNvSpPr>
          <p:nvPr/>
        </p:nvSpPr>
        <p:spPr bwMode="auto">
          <a:xfrm rot="10800000">
            <a:off x="7405890" y="6119342"/>
            <a:ext cx="248860" cy="4476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88" name="Freeform 6"/>
          <p:cNvSpPr>
            <a:spLocks noEditPoints="1"/>
          </p:cNvSpPr>
          <p:nvPr/>
        </p:nvSpPr>
        <p:spPr bwMode="auto">
          <a:xfrm>
            <a:off x="7405890" y="6119342"/>
            <a:ext cx="248860" cy="447674"/>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9"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4453" y="4058409"/>
            <a:ext cx="323895" cy="704948"/>
          </a:xfrm>
          <a:prstGeom prst="rect">
            <a:avLst/>
          </a:prstGeom>
          <a:noFill/>
        </p:spPr>
      </p:pic>
      <p:pic>
        <p:nvPicPr>
          <p:cNvPr id="90"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2798" y="4058409"/>
            <a:ext cx="323895" cy="704948"/>
          </a:xfrm>
          <a:prstGeom prst="rect">
            <a:avLst/>
          </a:prstGeom>
          <a:noFill/>
        </p:spPr>
      </p:pic>
      <p:pic>
        <p:nvPicPr>
          <p:cNvPr id="91"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19489" y="4058409"/>
            <a:ext cx="323895" cy="704948"/>
          </a:xfrm>
          <a:prstGeom prst="rect">
            <a:avLst/>
          </a:prstGeom>
          <a:noFill/>
        </p:spPr>
      </p:pic>
      <p:sp>
        <p:nvSpPr>
          <p:cNvPr id="92" name="Rounded Rectangle 91"/>
          <p:cNvSpPr/>
          <p:nvPr/>
        </p:nvSpPr>
        <p:spPr bwMode="auto">
          <a:xfrm>
            <a:off x="5878373"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93"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73626" y="5829252"/>
            <a:ext cx="323895" cy="704948"/>
          </a:xfrm>
          <a:prstGeom prst="rect">
            <a:avLst/>
          </a:prstGeom>
          <a:noFill/>
        </p:spPr>
      </p:pic>
      <p:grpSp>
        <p:nvGrpSpPr>
          <p:cNvPr id="94" name="Group 93"/>
          <p:cNvGrpSpPr/>
          <p:nvPr/>
        </p:nvGrpSpPr>
        <p:grpSpPr>
          <a:xfrm>
            <a:off x="6387545" y="6119342"/>
            <a:ext cx="248860" cy="447674"/>
            <a:chOff x="1055951" y="6468452"/>
            <a:chExt cx="563178" cy="1013102"/>
          </a:xfrm>
        </p:grpSpPr>
        <p:sp>
          <p:nvSpPr>
            <p:cNvPr id="95"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96"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7" name="Rounded Rectangle 96"/>
          <p:cNvSpPr/>
          <p:nvPr/>
        </p:nvSpPr>
        <p:spPr bwMode="auto">
          <a:xfrm>
            <a:off x="4860028" y="5715000"/>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latin typeface="+mj-lt"/>
              </a:rPr>
              <a:t> </a:t>
            </a:r>
          </a:p>
        </p:txBody>
      </p:sp>
      <p:pic>
        <p:nvPicPr>
          <p:cNvPr id="98"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55281" y="5829252"/>
            <a:ext cx="323895" cy="704948"/>
          </a:xfrm>
          <a:prstGeom prst="rect">
            <a:avLst/>
          </a:prstGeom>
          <a:noFill/>
        </p:spPr>
      </p:pic>
      <p:grpSp>
        <p:nvGrpSpPr>
          <p:cNvPr id="99" name="Group 98"/>
          <p:cNvGrpSpPr/>
          <p:nvPr/>
        </p:nvGrpSpPr>
        <p:grpSpPr>
          <a:xfrm>
            <a:off x="5369200" y="6119342"/>
            <a:ext cx="248860" cy="447674"/>
            <a:chOff x="1055951" y="6468452"/>
            <a:chExt cx="563178" cy="1013102"/>
          </a:xfrm>
        </p:grpSpPr>
        <p:sp>
          <p:nvSpPr>
            <p:cNvPr id="100"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2" name="Rectangle 101"/>
          <p:cNvSpPr/>
          <p:nvPr/>
        </p:nvSpPr>
        <p:spPr>
          <a:xfrm>
            <a:off x="7811119" y="5861247"/>
            <a:ext cx="1930784" cy="621907"/>
          </a:xfrm>
          <a:prstGeom prst="rect">
            <a:avLst/>
          </a:prstGeom>
          <a:noFill/>
        </p:spPr>
        <p:txBody>
          <a:bodyPr wrap="square" lIns="0" tIns="0" rIns="0" bIns="0" rtlCol="0" anchor="ctr">
            <a:noAutofit/>
          </a:bodyPr>
          <a:lstStyle/>
          <a:p>
            <a:pPr algn="ctr">
              <a:lnSpc>
                <a:spcPct val="80000"/>
              </a:lnSpc>
            </a:pPr>
            <a:r>
              <a:rPr lang="en-US" dirty="0">
                <a:solidFill>
                  <a:schemeClr val="accent2">
                    <a:alpha val="99000"/>
                  </a:schemeClr>
                </a:solidFill>
                <a:latin typeface="+mj-lt"/>
              </a:rPr>
              <a:t>1 DB </a:t>
            </a:r>
            <a:r>
              <a:rPr lang="en-US" dirty="0" smtClean="0">
                <a:solidFill>
                  <a:schemeClr val="accent2">
                    <a:alpha val="99000"/>
                  </a:schemeClr>
                </a:solidFill>
                <a:latin typeface="+mj-lt"/>
              </a:rPr>
              <a:t/>
            </a:r>
            <a:br>
              <a:rPr lang="en-US" dirty="0" smtClean="0">
                <a:solidFill>
                  <a:schemeClr val="accent2">
                    <a:alpha val="99000"/>
                  </a:schemeClr>
                </a:solidFill>
                <a:latin typeface="+mj-lt"/>
              </a:rPr>
            </a:br>
            <a:r>
              <a:rPr lang="en-US" dirty="0" smtClean="0">
                <a:solidFill>
                  <a:schemeClr val="accent2">
                    <a:alpha val="99000"/>
                  </a:schemeClr>
                </a:solidFill>
                <a:latin typeface="+mj-lt"/>
              </a:rPr>
              <a:t>per </a:t>
            </a:r>
            <a:r>
              <a:rPr lang="en-US" dirty="0">
                <a:solidFill>
                  <a:schemeClr val="accent2">
                    <a:alpha val="99000"/>
                  </a:schemeClr>
                </a:solidFill>
                <a:latin typeface="+mj-lt"/>
              </a:rPr>
              <a:t>Tenant</a:t>
            </a:r>
          </a:p>
        </p:txBody>
      </p:sp>
      <p:cxnSp>
        <p:nvCxnSpPr>
          <p:cNvPr id="103" name="Straight Arrow Connector 102"/>
          <p:cNvCxnSpPr>
            <a:endCxn id="97" idx="0"/>
          </p:cNvCxnSpPr>
          <p:nvPr/>
        </p:nvCxnSpPr>
        <p:spPr>
          <a:xfrm flipH="1">
            <a:off x="5317228" y="4763357"/>
            <a:ext cx="638721" cy="951643"/>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endCxn id="63" idx="0"/>
          </p:cNvCxnSpPr>
          <p:nvPr/>
        </p:nvCxnSpPr>
        <p:spPr>
          <a:xfrm>
            <a:off x="5988224" y="4763357"/>
            <a:ext cx="1365694" cy="951643"/>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332510" y="5102113"/>
            <a:ext cx="6006126" cy="369332"/>
          </a:xfrm>
          <a:prstGeom prst="rect">
            <a:avLst/>
          </a:prstGeom>
          <a:noFill/>
        </p:spPr>
        <p:txBody>
          <a:bodyPr wrap="square" lIns="0" tIns="0" rIns="0" bIns="0" rtlCol="0">
            <a:spAutoFit/>
          </a:bodyPr>
          <a:lstStyle/>
          <a:p>
            <a:pPr algn="ctr"/>
            <a:r>
              <a:rPr lang="en-US" dirty="0">
                <a:solidFill>
                  <a:srgbClr val="FF8A00">
                    <a:alpha val="98824"/>
                  </a:srgbClr>
                </a:solidFill>
              </a:rPr>
              <a:t>resolve </a:t>
            </a:r>
            <a:r>
              <a:rPr lang="en-US" dirty="0" smtClean="0">
                <a:solidFill>
                  <a:srgbClr val="FF8A00">
                    <a:alpha val="98824"/>
                  </a:srgbClr>
                </a:solidFill>
              </a:rPr>
              <a:t>tenant by examining </a:t>
            </a:r>
            <a:r>
              <a:rPr lang="en-US" dirty="0">
                <a:solidFill>
                  <a:srgbClr val="FF8A00">
                    <a:alpha val="98824"/>
                  </a:srgbClr>
                </a:solidFill>
              </a:rPr>
              <a:t>host header</a:t>
            </a:r>
          </a:p>
        </p:txBody>
      </p:sp>
      <p:sp>
        <p:nvSpPr>
          <p:cNvPr id="106" name="Rectangle 105"/>
          <p:cNvSpPr/>
          <p:nvPr/>
        </p:nvSpPr>
        <p:spPr>
          <a:xfrm>
            <a:off x="9521729" y="3987700"/>
            <a:ext cx="1930784" cy="886397"/>
          </a:xfrm>
          <a:prstGeom prst="rect">
            <a:avLst/>
          </a:prstGeom>
          <a:noFill/>
        </p:spPr>
        <p:txBody>
          <a:bodyPr wrap="square" lIns="0" tIns="0" rIns="0" bIns="0" rtlCol="0" anchor="ctr">
            <a:spAutoFit/>
          </a:bodyPr>
          <a:lstStyle/>
          <a:p>
            <a:pPr>
              <a:lnSpc>
                <a:spcPct val="80000"/>
              </a:lnSpc>
            </a:pPr>
            <a:r>
              <a:rPr lang="en-US" dirty="0">
                <a:solidFill>
                  <a:schemeClr val="accent2">
                    <a:alpha val="99000"/>
                  </a:schemeClr>
                </a:solidFill>
                <a:latin typeface="+mj-lt"/>
              </a:rPr>
              <a:t>Web Roles</a:t>
            </a:r>
            <a:br>
              <a:rPr lang="en-US" dirty="0">
                <a:solidFill>
                  <a:schemeClr val="accent2">
                    <a:alpha val="99000"/>
                  </a:schemeClr>
                </a:solidFill>
                <a:latin typeface="+mj-lt"/>
              </a:rPr>
            </a:br>
            <a:r>
              <a:rPr lang="en-US" dirty="0">
                <a:solidFill>
                  <a:schemeClr val="accent2">
                    <a:alpha val="99000"/>
                  </a:schemeClr>
                </a:solidFill>
                <a:latin typeface="+mj-lt"/>
              </a:rPr>
              <a:t>Shared by </a:t>
            </a:r>
            <a:r>
              <a:rPr lang="en-US" dirty="0" smtClean="0">
                <a:solidFill>
                  <a:schemeClr val="accent2">
                    <a:alpha val="99000"/>
                  </a:schemeClr>
                </a:solidFill>
                <a:latin typeface="+mj-lt"/>
              </a:rPr>
              <a:t/>
            </a:r>
            <a:br>
              <a:rPr lang="en-US" dirty="0" smtClean="0">
                <a:solidFill>
                  <a:schemeClr val="accent2">
                    <a:alpha val="99000"/>
                  </a:schemeClr>
                </a:solidFill>
                <a:latin typeface="+mj-lt"/>
              </a:rPr>
            </a:br>
            <a:r>
              <a:rPr lang="en-US" dirty="0" smtClean="0">
                <a:solidFill>
                  <a:schemeClr val="accent2">
                    <a:alpha val="99000"/>
                  </a:schemeClr>
                </a:solidFill>
                <a:latin typeface="+mj-lt"/>
              </a:rPr>
              <a:t>all Tenants</a:t>
            </a:r>
            <a:endParaRPr lang="en-US" dirty="0">
              <a:solidFill>
                <a:schemeClr val="accent2">
                  <a:alpha val="99000"/>
                </a:schemeClr>
              </a:solidFill>
              <a:latin typeface="+mj-lt"/>
            </a:endParaRPr>
          </a:p>
        </p:txBody>
      </p:sp>
      <p:sp>
        <p:nvSpPr>
          <p:cNvPr id="73" name="Content Placeholder 2"/>
          <p:cNvSpPr>
            <a:spLocks noGrp="1"/>
          </p:cNvSpPr>
          <p:nvPr>
            <p:ph type="body" sz="quarter" idx="10"/>
          </p:nvPr>
        </p:nvSpPr>
        <p:spPr>
          <a:xfrm>
            <a:off x="519116" y="1567543"/>
            <a:ext cx="11149012" cy="5290456"/>
          </a:xfrm>
          <a:solidFill>
            <a:schemeClr val="bg1"/>
          </a:solidFill>
        </p:spPr>
        <p:txBody>
          <a:bodyPr>
            <a:noAutofit/>
          </a:bodyPr>
          <a:lstStyle/>
          <a:p>
            <a:pPr marL="0" indent="0">
              <a:spcBef>
                <a:spcPts val="0"/>
              </a:spcBef>
              <a:buNone/>
            </a:pPr>
            <a:r>
              <a:rPr lang="en-US" sz="1600" dirty="0" smtClean="0">
                <a:solidFill>
                  <a:srgbClr val="0000FF"/>
                </a:solidFill>
                <a:latin typeface="Consolas"/>
                <a:ea typeface="Calibri"/>
              </a:rPr>
              <a:t>&lt;</a:t>
            </a:r>
            <a:r>
              <a:rPr lang="en-US" sz="1600" dirty="0" err="1" smtClean="0">
                <a:solidFill>
                  <a:srgbClr val="A31515"/>
                </a:solidFill>
                <a:latin typeface="Consolas"/>
                <a:ea typeface="Calibri"/>
              </a:rPr>
              <a:t>ServiceDefinition</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CloudService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xmlns</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6"/>
              </a:rPr>
              <a:t>http://schemas.microsoft.com/</a:t>
            </a:r>
            <a:r>
              <a:rPr lang="en-US" sz="1600" u="sng" dirty="0" err="1" smtClean="0">
                <a:solidFill>
                  <a:srgbClr val="0000FF"/>
                </a:solidFill>
                <a:latin typeface="Consolas"/>
                <a:ea typeface="Calibri"/>
                <a:hlinkClick r:id="rId6"/>
              </a:rPr>
              <a:t>ServiceHosting</a:t>
            </a:r>
            <a:r>
              <a:rPr lang="en-US" sz="1600" u="sng" dirty="0" smtClean="0">
                <a:solidFill>
                  <a:srgbClr val="0000FF"/>
                </a:solidFill>
                <a:latin typeface="Consolas"/>
                <a:ea typeface="Calibri"/>
                <a:hlinkClick r:id="rId6"/>
              </a:rPr>
              <a:t>/2008/10/</a:t>
            </a:r>
            <a:r>
              <a:rPr lang="en-US" sz="1600" u="sng" dirty="0" err="1" smtClean="0">
                <a:solidFill>
                  <a:srgbClr val="0000FF"/>
                </a:solidFill>
                <a:latin typeface="Consolas"/>
                <a:ea typeface="Calibri"/>
                <a:hlinkClick r:id="rId6"/>
              </a:rPr>
              <a:t>ServiceDefinition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err="1" smtClean="0">
                <a:solidFill>
                  <a:srgbClr val="A31515"/>
                </a:solidFill>
                <a:latin typeface="Consolas"/>
                <a:ea typeface="Calibri"/>
              </a:rPr>
              <a:t>WebRole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SampleWebApp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Sites</a:t>
            </a:r>
            <a:r>
              <a:rPr lang="en-US" sz="1600" dirty="0" smtClean="0">
                <a:solidFill>
                  <a:srgbClr val="0000FF"/>
                </a:solidFill>
                <a:latin typeface="Consolas"/>
                <a:ea typeface="Calibri"/>
              </a:rPr>
              <a:t>&gt;</a:t>
            </a:r>
            <a:endParaRPr lang="en-US" sz="1600" dirty="0" smtClean="0">
              <a:latin typeface="Calibri"/>
              <a:ea typeface="Calibri"/>
            </a:endParaRPr>
          </a:p>
          <a:p>
            <a:pPr>
              <a:spcBef>
                <a:spcPts val="0"/>
              </a:spcBef>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smtClean="0">
                <a:solidFill>
                  <a:schemeClr val="tx1">
                    <a:alpha val="99000"/>
                  </a:schemeClr>
                </a:solidFill>
                <a:latin typeface="Consolas"/>
                <a:ea typeface="Calibri"/>
              </a:rPr>
              <a:t>"</a:t>
            </a:r>
            <a:r>
              <a:rPr lang="en-US" sz="1600" dirty="0" smtClean="0">
                <a:solidFill>
                  <a:srgbClr val="0000FF"/>
                </a:solidFill>
                <a:latin typeface="Consolas"/>
                <a:ea typeface="Calibri"/>
              </a:rPr>
              <a:t>tenant1</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MultiTenantWebApp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7"/>
              </a:rPr>
              <a:t>tenant1.saasservice.com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a:spcBef>
                <a:spcPts val="0"/>
              </a:spcBef>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smtClean="0">
                <a:solidFill>
                  <a:schemeClr val="tx1">
                    <a:alpha val="99000"/>
                  </a:schemeClr>
                </a:solidFill>
                <a:latin typeface="Consolas"/>
                <a:ea typeface="Calibri"/>
              </a:rPr>
              <a:t>"</a:t>
            </a:r>
            <a:r>
              <a:rPr lang="en-US" sz="1600" dirty="0" smtClean="0">
                <a:solidFill>
                  <a:srgbClr val="0000FF"/>
                </a:solidFill>
                <a:latin typeface="Consolas"/>
                <a:ea typeface="Calibri"/>
              </a:rPr>
              <a:t>tenant2</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MultiTenantWebApp</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       </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rPr>
              <a:t>tenant2.saasservice.com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Litware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physicalDirectory</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a:t>
            </a:r>
            <a:r>
              <a:rPr lang="en-US" sz="1600" dirty="0" err="1" smtClean="0">
                <a:solidFill>
                  <a:srgbClr val="0000FF"/>
                </a:solidFill>
                <a:latin typeface="Consolas"/>
                <a:ea typeface="Calibri"/>
              </a:rPr>
              <a:t>SomeOtherSite</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&gt;     </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a:t>
            </a:r>
            <a:r>
              <a:rPr lang="en-US" sz="1600" dirty="0" smtClean="0">
                <a:solidFill>
                  <a:srgbClr val="0000FF"/>
                </a:solidFill>
                <a:latin typeface="Consolas"/>
                <a:ea typeface="Calibri"/>
              </a:rPr>
              <a:t> </a:t>
            </a:r>
            <a:r>
              <a:rPr lang="en-US" sz="1600" dirty="0" smtClean="0">
                <a:solidFill>
                  <a:srgbClr val="FF0000"/>
                </a:solidFill>
                <a:latin typeface="Consolas"/>
                <a:ea typeface="Calibri"/>
              </a:rPr>
              <a: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endpointName</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dirty="0" err="1" smtClean="0">
                <a:solidFill>
                  <a:srgbClr val="0000FF"/>
                </a:solidFill>
                <a:latin typeface="Consolas"/>
                <a:ea typeface="Calibri"/>
              </a:rPr>
              <a:t>HttpIn</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a:t>
            </a:r>
            <a:r>
              <a:rPr lang="en-US" sz="1600" dirty="0" err="1" smtClean="0">
                <a:solidFill>
                  <a:srgbClr val="FF0000"/>
                </a:solidFill>
                <a:latin typeface="Consolas"/>
                <a:ea typeface="Calibri"/>
              </a:rPr>
              <a:t>hostHeader</a:t>
            </a:r>
            <a:r>
              <a:rPr lang="en-US" sz="1600" dirty="0" smtClean="0">
                <a:solidFill>
                  <a:srgbClr val="0000FF"/>
                </a:solidFill>
                <a:latin typeface="Consolas"/>
                <a:ea typeface="Calibri"/>
              </a:rPr>
              <a:t>=</a:t>
            </a:r>
            <a:r>
              <a:rPr lang="en-US" sz="1600" dirty="0">
                <a:solidFill>
                  <a:schemeClr val="tx1">
                    <a:alpha val="99000"/>
                  </a:schemeClr>
                </a:solidFill>
                <a:latin typeface="Consolas"/>
                <a:ea typeface="Calibri"/>
              </a:rPr>
              <a:t>"</a:t>
            </a:r>
            <a:r>
              <a:rPr lang="en-US" sz="1600" u="sng" dirty="0" smtClean="0">
                <a:solidFill>
                  <a:srgbClr val="0000FF"/>
                </a:solidFill>
                <a:latin typeface="Consolas"/>
                <a:ea typeface="Calibri"/>
                <a:hlinkClick r:id="rId8"/>
              </a:rPr>
              <a:t>www.litware.com</a:t>
            </a:r>
            <a:r>
              <a:rPr lang="en-US" sz="1600" dirty="0">
                <a:solidFill>
                  <a:schemeClr val="tx1">
                    <a:alpha val="99000"/>
                  </a:schemeClr>
                </a:solidFill>
                <a:latin typeface="Consolas"/>
                <a:ea typeface="Calibri"/>
              </a:rPr>
              <a:t>"</a:t>
            </a:r>
            <a:r>
              <a:rPr lang="en-US" sz="1600" dirty="0" smtClean="0">
                <a:solidFill>
                  <a:srgbClr val="0000FF"/>
                </a:solidFill>
                <a:latin typeface="Consolas"/>
                <a:ea typeface="Calibri"/>
              </a:rPr>
              <a:t> /&gt;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Bindings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&lt;/</a:t>
            </a:r>
            <a:r>
              <a:rPr lang="en-US" sz="1600" dirty="0" smtClean="0">
                <a:solidFill>
                  <a:srgbClr val="A31515"/>
                </a:solidFill>
                <a:latin typeface="Consolas"/>
                <a:ea typeface="Calibri"/>
              </a:rPr>
              <a:t>Sites</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 ...  &lt;/</a:t>
            </a:r>
            <a:r>
              <a:rPr lang="en-US" sz="1600" dirty="0" err="1" smtClean="0">
                <a:solidFill>
                  <a:srgbClr val="A31515"/>
                </a:solidFill>
                <a:latin typeface="Consolas"/>
                <a:ea typeface="Calibri"/>
              </a:rPr>
              <a:t>WebRole</a:t>
            </a:r>
            <a:r>
              <a:rPr lang="en-US" sz="1600" dirty="0" smtClean="0">
                <a:solidFill>
                  <a:srgbClr val="0000FF"/>
                </a:solidFill>
                <a:latin typeface="Consolas"/>
                <a:ea typeface="Calibri"/>
              </a:rPr>
              <a:t>&gt;</a:t>
            </a:r>
            <a:endParaRPr lang="en-US" sz="1600" dirty="0" smtClean="0">
              <a:latin typeface="Calibri"/>
              <a:ea typeface="Calibri"/>
            </a:endParaRPr>
          </a:p>
          <a:p>
            <a:pPr marL="0" indent="0">
              <a:spcBef>
                <a:spcPts val="0"/>
              </a:spcBef>
              <a:buNone/>
            </a:pPr>
            <a:r>
              <a:rPr lang="en-US" sz="1600" dirty="0" smtClean="0">
                <a:solidFill>
                  <a:srgbClr val="0000FF"/>
                </a:solidFill>
                <a:latin typeface="Consolas"/>
                <a:ea typeface="Calibri"/>
              </a:rPr>
              <a:t>&lt;/</a:t>
            </a:r>
            <a:r>
              <a:rPr lang="en-US" sz="1600" dirty="0" err="1" smtClean="0">
                <a:solidFill>
                  <a:srgbClr val="A31515"/>
                </a:solidFill>
                <a:latin typeface="Consolas"/>
                <a:ea typeface="Calibri"/>
              </a:rPr>
              <a:t>ServiceDefinition</a:t>
            </a:r>
            <a:r>
              <a:rPr lang="en-US" sz="1600" dirty="0" smtClean="0">
                <a:solidFill>
                  <a:srgbClr val="0000FF"/>
                </a:solidFill>
                <a:latin typeface="Consolas"/>
                <a:ea typeface="Calibri"/>
              </a:rPr>
              <a:t>&gt;</a:t>
            </a:r>
            <a:endParaRPr lang="en-US" sz="1600" dirty="0">
              <a:latin typeface="Calibri"/>
              <a:ea typeface="Calibri"/>
            </a:endParaRPr>
          </a:p>
        </p:txBody>
      </p:sp>
      <p:sp>
        <p:nvSpPr>
          <p:cNvPr id="5" name="Rectangle 4"/>
          <p:cNvSpPr/>
          <p:nvPr/>
        </p:nvSpPr>
        <p:spPr>
          <a:xfrm>
            <a:off x="3461668" y="2263250"/>
            <a:ext cx="4711699" cy="5030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7" name="Rectangle 66"/>
          <p:cNvSpPr/>
          <p:nvPr/>
        </p:nvSpPr>
        <p:spPr>
          <a:xfrm>
            <a:off x="3461668" y="3371125"/>
            <a:ext cx="4711699" cy="503091"/>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8" name="Rectangle 67"/>
          <p:cNvSpPr/>
          <p:nvPr/>
        </p:nvSpPr>
        <p:spPr>
          <a:xfrm>
            <a:off x="6544540" y="2826884"/>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69" name="Rectangle 68"/>
          <p:cNvSpPr/>
          <p:nvPr/>
        </p:nvSpPr>
        <p:spPr>
          <a:xfrm>
            <a:off x="6544540" y="3937084"/>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70" name="Rectangle 69"/>
          <p:cNvSpPr/>
          <p:nvPr/>
        </p:nvSpPr>
        <p:spPr>
          <a:xfrm>
            <a:off x="3461668" y="4503406"/>
            <a:ext cx="4711699" cy="462928"/>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
        <p:nvSpPr>
          <p:cNvPr id="72" name="Rectangle 71"/>
          <p:cNvSpPr/>
          <p:nvPr/>
        </p:nvSpPr>
        <p:spPr>
          <a:xfrm>
            <a:off x="6544540" y="5028878"/>
            <a:ext cx="4711699" cy="32196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a:p>
        </p:txBody>
      </p:sp>
    </p:spTree>
    <p:extLst>
      <p:ext uri="{BB962C8B-B14F-4D97-AF65-F5344CB8AC3E}">
        <p14:creationId xmlns:p14="http://schemas.microsoft.com/office/powerpoint/2010/main" val="1632298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1000"/>
                                        <p:tgtEl>
                                          <p:spTgt spid="74"/>
                                        </p:tgtEl>
                                      </p:cBhvr>
                                    </p:animEffect>
                                  </p:childTnLst>
                                </p:cTn>
                              </p:par>
                              <p:par>
                                <p:cTn id="8" presetID="22" presetClass="entr" presetSubtype="1" fill="hold" nodeType="withEffect">
                                  <p:stCondLst>
                                    <p:cond delay="1000"/>
                                  </p:stCondLst>
                                  <p:childTnLst>
                                    <p:set>
                                      <p:cBhvr>
                                        <p:cTn id="9" dur="1" fill="hold">
                                          <p:stCondLst>
                                            <p:cond delay="0"/>
                                          </p:stCondLst>
                                        </p:cTn>
                                        <p:tgtEl>
                                          <p:spTgt spid="75"/>
                                        </p:tgtEl>
                                        <p:attrNameLst>
                                          <p:attrName>style.visibility</p:attrName>
                                        </p:attrNameLst>
                                      </p:cBhvr>
                                      <p:to>
                                        <p:strVal val="visible"/>
                                      </p:to>
                                    </p:set>
                                    <p:animEffect transition="in" filter="wipe(up)">
                                      <p:cBhvr>
                                        <p:cTn id="10" dur="1000"/>
                                        <p:tgtEl>
                                          <p:spTgt spid="75"/>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fade">
                                      <p:cBhvr>
                                        <p:cTn id="19" dur="500"/>
                                        <p:tgtEl>
                                          <p:spTgt spid="10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05"/>
                                        </p:tgtEl>
                                      </p:cBhvr>
                                    </p:animEffect>
                                    <p:set>
                                      <p:cBhvr>
                                        <p:cTn id="24" dur="1" fill="hold">
                                          <p:stCondLst>
                                            <p:cond delay="499"/>
                                          </p:stCondLst>
                                        </p:cTn>
                                        <p:tgtEl>
                                          <p:spTgt spid="105"/>
                                        </p:tgtEl>
                                        <p:attrNameLst>
                                          <p:attrName>style.visibility</p:attrName>
                                        </p:attrNameLst>
                                      </p:cBhvr>
                                      <p:to>
                                        <p:strVal val="hidden"/>
                                      </p:to>
                                    </p:set>
                                  </p:childTnLst>
                                </p:cTn>
                              </p:par>
                              <p:par>
                                <p:cTn id="25" presetID="22" presetClass="entr" presetSubtype="1"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wipe(up)">
                                      <p:cBhvr>
                                        <p:cTn id="27" dur="1000"/>
                                        <p:tgtEl>
                                          <p:spTgt spid="10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4"/>
                                        </p:tgtEl>
                                      </p:cBhvr>
                                    </p:animEffect>
                                    <p:set>
                                      <p:cBhvr>
                                        <p:cTn id="32" dur="1" fill="hold">
                                          <p:stCondLst>
                                            <p:cond delay="499"/>
                                          </p:stCondLst>
                                        </p:cTn>
                                        <p:tgtEl>
                                          <p:spTgt spid="7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6"/>
                                        </p:tgtEl>
                                      </p:cBhvr>
                                    </p:animEffect>
                                    <p:set>
                                      <p:cBhvr>
                                        <p:cTn id="38" dur="1" fill="hold">
                                          <p:stCondLst>
                                            <p:cond delay="499"/>
                                          </p:stCondLst>
                                        </p:cTn>
                                        <p:tgtEl>
                                          <p:spTgt spid="7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4"/>
                                        </p:tgtEl>
                                      </p:cBhvr>
                                    </p:animEffect>
                                    <p:set>
                                      <p:cBhvr>
                                        <p:cTn id="41" dur="1" fill="hold">
                                          <p:stCondLst>
                                            <p:cond delay="499"/>
                                          </p:stCondLst>
                                        </p:cTn>
                                        <p:tgtEl>
                                          <p:spTgt spid="10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up)">
                                      <p:cBhvr>
                                        <p:cTn id="46" dur="1000"/>
                                        <p:tgtEl>
                                          <p:spTgt spid="74"/>
                                        </p:tgtEl>
                                      </p:cBhvr>
                                    </p:animEffect>
                                  </p:childTnLst>
                                </p:cTn>
                              </p:par>
                              <p:par>
                                <p:cTn id="47" presetID="22" presetClass="entr" presetSubtype="1" fill="hold" nodeType="withEffect">
                                  <p:stCondLst>
                                    <p:cond delay="1000"/>
                                  </p:stCondLst>
                                  <p:childTnLst>
                                    <p:set>
                                      <p:cBhvr>
                                        <p:cTn id="48" dur="1" fill="hold">
                                          <p:stCondLst>
                                            <p:cond delay="0"/>
                                          </p:stCondLst>
                                        </p:cTn>
                                        <p:tgtEl>
                                          <p:spTgt spid="75"/>
                                        </p:tgtEl>
                                        <p:attrNameLst>
                                          <p:attrName>style.visibility</p:attrName>
                                        </p:attrNameLst>
                                      </p:cBhvr>
                                      <p:to>
                                        <p:strVal val="visible"/>
                                      </p:to>
                                    </p:set>
                                    <p:animEffect transition="in" filter="wipe(up)">
                                      <p:cBhvr>
                                        <p:cTn id="49" dur="1000"/>
                                        <p:tgtEl>
                                          <p:spTgt spid="7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2" nodeType="clickEffect">
                                  <p:stCondLst>
                                    <p:cond delay="0"/>
                                  </p:stCondLst>
                                  <p:childTnLst>
                                    <p:set>
                                      <p:cBhvr>
                                        <p:cTn id="57" dur="1" fill="hold">
                                          <p:stCondLst>
                                            <p:cond delay="0"/>
                                          </p:stCondLst>
                                        </p:cTn>
                                        <p:tgtEl>
                                          <p:spTgt spid="105"/>
                                        </p:tgtEl>
                                        <p:attrNameLst>
                                          <p:attrName>style.visibility</p:attrName>
                                        </p:attrNameLst>
                                      </p:cBhvr>
                                      <p:to>
                                        <p:strVal val="visible"/>
                                      </p:to>
                                    </p:set>
                                    <p:animEffect transition="in" filter="fade">
                                      <p:cBhvr>
                                        <p:cTn id="58" dur="500"/>
                                        <p:tgtEl>
                                          <p:spTgt spid="105"/>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3" nodeType="clickEffect">
                                  <p:stCondLst>
                                    <p:cond delay="0"/>
                                  </p:stCondLst>
                                  <p:childTnLst>
                                    <p:animEffect transition="out" filter="fade">
                                      <p:cBhvr>
                                        <p:cTn id="62" dur="500"/>
                                        <p:tgtEl>
                                          <p:spTgt spid="105"/>
                                        </p:tgtEl>
                                      </p:cBhvr>
                                    </p:animEffect>
                                    <p:set>
                                      <p:cBhvr>
                                        <p:cTn id="63" dur="1" fill="hold">
                                          <p:stCondLst>
                                            <p:cond delay="499"/>
                                          </p:stCondLst>
                                        </p:cTn>
                                        <p:tgtEl>
                                          <p:spTgt spid="105"/>
                                        </p:tgtEl>
                                        <p:attrNameLst>
                                          <p:attrName>style.visibility</p:attrName>
                                        </p:attrNameLst>
                                      </p:cBhvr>
                                      <p:to>
                                        <p:strVal val="hidden"/>
                                      </p:to>
                                    </p:set>
                                  </p:childTnLst>
                                </p:cTn>
                              </p:par>
                              <p:par>
                                <p:cTn id="64" presetID="22" presetClass="entr" presetSubtype="1" fill="hold" nodeType="with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wipe(up)">
                                      <p:cBhvr>
                                        <p:cTn id="66" dur="1000"/>
                                        <p:tgtEl>
                                          <p:spTgt spid="10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74"/>
                                        </p:tgtEl>
                                      </p:cBhvr>
                                    </p:animEffect>
                                    <p:set>
                                      <p:cBhvr>
                                        <p:cTn id="71" dur="1" fill="hold">
                                          <p:stCondLst>
                                            <p:cond delay="499"/>
                                          </p:stCondLst>
                                        </p:cTn>
                                        <p:tgtEl>
                                          <p:spTgt spid="74"/>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77"/>
                                        </p:tgtEl>
                                      </p:cBhvr>
                                    </p:animEffect>
                                    <p:set>
                                      <p:cBhvr>
                                        <p:cTn id="74" dur="1" fill="hold">
                                          <p:stCondLst>
                                            <p:cond delay="499"/>
                                          </p:stCondLst>
                                        </p:cTn>
                                        <p:tgtEl>
                                          <p:spTgt spid="77"/>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103"/>
                                        </p:tgtEl>
                                      </p:cBhvr>
                                    </p:animEffect>
                                    <p:set>
                                      <p:cBhvr>
                                        <p:cTn id="77" dur="1" fill="hold">
                                          <p:stCondLst>
                                            <p:cond delay="499"/>
                                          </p:stCondLst>
                                        </p:cTn>
                                        <p:tgtEl>
                                          <p:spTgt spid="103"/>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75"/>
                                        </p:tgtEl>
                                      </p:cBhvr>
                                    </p:animEffect>
                                    <p:set>
                                      <p:cBhvr>
                                        <p:cTn id="80" dur="1" fill="hold">
                                          <p:stCondLst>
                                            <p:cond delay="499"/>
                                          </p:stCondLst>
                                        </p:cTn>
                                        <p:tgtEl>
                                          <p:spTgt spid="7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73">
                                            <p:bg/>
                                          </p:spTgt>
                                        </p:tgtEl>
                                        <p:attrNameLst>
                                          <p:attrName>style.visibility</p:attrName>
                                        </p:attrNameLst>
                                      </p:cBhvr>
                                      <p:to>
                                        <p:strVal val="visible"/>
                                      </p:to>
                                    </p:set>
                                    <p:animEffect transition="in" filter="fade">
                                      <p:cBhvr>
                                        <p:cTn id="85" dur="500"/>
                                        <p:tgtEl>
                                          <p:spTgt spid="73">
                                            <p:bg/>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3">
                                            <p:txEl>
                                              <p:pRg st="0" end="0"/>
                                            </p:txEl>
                                          </p:spTgt>
                                        </p:tgtEl>
                                        <p:attrNameLst>
                                          <p:attrName>style.visibility</p:attrName>
                                        </p:attrNameLst>
                                      </p:cBhvr>
                                      <p:to>
                                        <p:strVal val="visible"/>
                                      </p:to>
                                    </p:set>
                                    <p:animEffect transition="in" filter="fade">
                                      <p:cBhvr>
                                        <p:cTn id="88" dur="500"/>
                                        <p:tgtEl>
                                          <p:spTgt spid="73">
                                            <p:txEl>
                                              <p:pRg st="0" end="0"/>
                                            </p:tx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3">
                                            <p:txEl>
                                              <p:pRg st="1" end="1"/>
                                            </p:txEl>
                                          </p:spTgt>
                                        </p:tgtEl>
                                        <p:attrNameLst>
                                          <p:attrName>style.visibility</p:attrName>
                                        </p:attrNameLst>
                                      </p:cBhvr>
                                      <p:to>
                                        <p:strVal val="visible"/>
                                      </p:to>
                                    </p:set>
                                    <p:animEffect transition="in" filter="fade">
                                      <p:cBhvr>
                                        <p:cTn id="91" dur="500"/>
                                        <p:tgtEl>
                                          <p:spTgt spid="73">
                                            <p:txEl>
                                              <p:pRg st="1" end="1"/>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3">
                                            <p:txEl>
                                              <p:pRg st="2" end="2"/>
                                            </p:txEl>
                                          </p:spTgt>
                                        </p:tgtEl>
                                        <p:attrNameLst>
                                          <p:attrName>style.visibility</p:attrName>
                                        </p:attrNameLst>
                                      </p:cBhvr>
                                      <p:to>
                                        <p:strVal val="visible"/>
                                      </p:to>
                                    </p:set>
                                    <p:animEffect transition="in" filter="fade">
                                      <p:cBhvr>
                                        <p:cTn id="94" dur="500"/>
                                        <p:tgtEl>
                                          <p:spTgt spid="73">
                                            <p:txEl>
                                              <p:pRg st="2" end="2"/>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3">
                                            <p:txEl>
                                              <p:pRg st="3" end="3"/>
                                            </p:txEl>
                                          </p:spTgt>
                                        </p:tgtEl>
                                        <p:attrNameLst>
                                          <p:attrName>style.visibility</p:attrName>
                                        </p:attrNameLst>
                                      </p:cBhvr>
                                      <p:to>
                                        <p:strVal val="visible"/>
                                      </p:to>
                                    </p:set>
                                    <p:animEffect transition="in" filter="fade">
                                      <p:cBhvr>
                                        <p:cTn id="97" dur="500"/>
                                        <p:tgtEl>
                                          <p:spTgt spid="73">
                                            <p:txEl>
                                              <p:pRg st="3" end="3"/>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3">
                                            <p:txEl>
                                              <p:pRg st="4" end="4"/>
                                            </p:txEl>
                                          </p:spTgt>
                                        </p:tgtEl>
                                        <p:attrNameLst>
                                          <p:attrName>style.visibility</p:attrName>
                                        </p:attrNameLst>
                                      </p:cBhvr>
                                      <p:to>
                                        <p:strVal val="visible"/>
                                      </p:to>
                                    </p:set>
                                    <p:animEffect transition="in" filter="fade">
                                      <p:cBhvr>
                                        <p:cTn id="100" dur="500"/>
                                        <p:tgtEl>
                                          <p:spTgt spid="73">
                                            <p:txEl>
                                              <p:pRg st="4" end="4"/>
                                            </p:tx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3">
                                            <p:txEl>
                                              <p:pRg st="5" end="5"/>
                                            </p:txEl>
                                          </p:spTgt>
                                        </p:tgtEl>
                                        <p:attrNameLst>
                                          <p:attrName>style.visibility</p:attrName>
                                        </p:attrNameLst>
                                      </p:cBhvr>
                                      <p:to>
                                        <p:strVal val="visible"/>
                                      </p:to>
                                    </p:set>
                                    <p:animEffect transition="in" filter="fade">
                                      <p:cBhvr>
                                        <p:cTn id="103" dur="500"/>
                                        <p:tgtEl>
                                          <p:spTgt spid="73">
                                            <p:txEl>
                                              <p:pRg st="5" end="5"/>
                                            </p:tx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3">
                                            <p:txEl>
                                              <p:pRg st="6" end="6"/>
                                            </p:txEl>
                                          </p:spTgt>
                                        </p:tgtEl>
                                        <p:attrNameLst>
                                          <p:attrName>style.visibility</p:attrName>
                                        </p:attrNameLst>
                                      </p:cBhvr>
                                      <p:to>
                                        <p:strVal val="visible"/>
                                      </p:to>
                                    </p:set>
                                    <p:animEffect transition="in" filter="fade">
                                      <p:cBhvr>
                                        <p:cTn id="106" dur="500"/>
                                        <p:tgtEl>
                                          <p:spTgt spid="73">
                                            <p:txEl>
                                              <p:pRg st="6" end="6"/>
                                            </p:tx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3">
                                            <p:txEl>
                                              <p:pRg st="7" end="7"/>
                                            </p:txEl>
                                          </p:spTgt>
                                        </p:tgtEl>
                                        <p:attrNameLst>
                                          <p:attrName>style.visibility</p:attrName>
                                        </p:attrNameLst>
                                      </p:cBhvr>
                                      <p:to>
                                        <p:strVal val="visible"/>
                                      </p:to>
                                    </p:set>
                                    <p:animEffect transition="in" filter="fade">
                                      <p:cBhvr>
                                        <p:cTn id="109" dur="500"/>
                                        <p:tgtEl>
                                          <p:spTgt spid="73">
                                            <p:txEl>
                                              <p:pRg st="7" end="7"/>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73">
                                            <p:txEl>
                                              <p:pRg st="8" end="8"/>
                                            </p:txEl>
                                          </p:spTgt>
                                        </p:tgtEl>
                                        <p:attrNameLst>
                                          <p:attrName>style.visibility</p:attrName>
                                        </p:attrNameLst>
                                      </p:cBhvr>
                                      <p:to>
                                        <p:strVal val="visible"/>
                                      </p:to>
                                    </p:set>
                                    <p:animEffect transition="in" filter="fade">
                                      <p:cBhvr>
                                        <p:cTn id="112" dur="500"/>
                                        <p:tgtEl>
                                          <p:spTgt spid="73">
                                            <p:txEl>
                                              <p:pRg st="8" end="8"/>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3">
                                            <p:txEl>
                                              <p:pRg st="9" end="9"/>
                                            </p:txEl>
                                          </p:spTgt>
                                        </p:tgtEl>
                                        <p:attrNameLst>
                                          <p:attrName>style.visibility</p:attrName>
                                        </p:attrNameLst>
                                      </p:cBhvr>
                                      <p:to>
                                        <p:strVal val="visible"/>
                                      </p:to>
                                    </p:set>
                                    <p:animEffect transition="in" filter="fade">
                                      <p:cBhvr>
                                        <p:cTn id="115" dur="500"/>
                                        <p:tgtEl>
                                          <p:spTgt spid="73">
                                            <p:txEl>
                                              <p:pRg st="9" end="9"/>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3">
                                            <p:txEl>
                                              <p:pRg st="10" end="10"/>
                                            </p:txEl>
                                          </p:spTgt>
                                        </p:tgtEl>
                                        <p:attrNameLst>
                                          <p:attrName>style.visibility</p:attrName>
                                        </p:attrNameLst>
                                      </p:cBhvr>
                                      <p:to>
                                        <p:strVal val="visible"/>
                                      </p:to>
                                    </p:set>
                                    <p:animEffect transition="in" filter="fade">
                                      <p:cBhvr>
                                        <p:cTn id="118" dur="500"/>
                                        <p:tgtEl>
                                          <p:spTgt spid="73">
                                            <p:txEl>
                                              <p:pRg st="10" end="10"/>
                                            </p:tx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3">
                                            <p:txEl>
                                              <p:pRg st="11" end="11"/>
                                            </p:txEl>
                                          </p:spTgt>
                                        </p:tgtEl>
                                        <p:attrNameLst>
                                          <p:attrName>style.visibility</p:attrName>
                                        </p:attrNameLst>
                                      </p:cBhvr>
                                      <p:to>
                                        <p:strVal val="visible"/>
                                      </p:to>
                                    </p:set>
                                    <p:animEffect transition="in" filter="fade">
                                      <p:cBhvr>
                                        <p:cTn id="121" dur="500"/>
                                        <p:tgtEl>
                                          <p:spTgt spid="73">
                                            <p:txEl>
                                              <p:pRg st="11" end="11"/>
                                            </p:txEl>
                                          </p:spTgt>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3">
                                            <p:txEl>
                                              <p:pRg st="12" end="12"/>
                                            </p:txEl>
                                          </p:spTgt>
                                        </p:tgtEl>
                                        <p:attrNameLst>
                                          <p:attrName>style.visibility</p:attrName>
                                        </p:attrNameLst>
                                      </p:cBhvr>
                                      <p:to>
                                        <p:strVal val="visible"/>
                                      </p:to>
                                    </p:set>
                                    <p:animEffect transition="in" filter="fade">
                                      <p:cBhvr>
                                        <p:cTn id="124" dur="500"/>
                                        <p:tgtEl>
                                          <p:spTgt spid="73">
                                            <p:txEl>
                                              <p:pRg st="12" end="12"/>
                                            </p:txEl>
                                          </p:spTgt>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3">
                                            <p:txEl>
                                              <p:pRg st="13" end="13"/>
                                            </p:txEl>
                                          </p:spTgt>
                                        </p:tgtEl>
                                        <p:attrNameLst>
                                          <p:attrName>style.visibility</p:attrName>
                                        </p:attrNameLst>
                                      </p:cBhvr>
                                      <p:to>
                                        <p:strVal val="visible"/>
                                      </p:to>
                                    </p:set>
                                    <p:animEffect transition="in" filter="fade">
                                      <p:cBhvr>
                                        <p:cTn id="127" dur="500"/>
                                        <p:tgtEl>
                                          <p:spTgt spid="73">
                                            <p:txEl>
                                              <p:pRg st="13" end="13"/>
                                            </p:txEl>
                                          </p:spTgt>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3">
                                            <p:txEl>
                                              <p:pRg st="14" end="14"/>
                                            </p:txEl>
                                          </p:spTgt>
                                        </p:tgtEl>
                                        <p:attrNameLst>
                                          <p:attrName>style.visibility</p:attrName>
                                        </p:attrNameLst>
                                      </p:cBhvr>
                                      <p:to>
                                        <p:strVal val="visible"/>
                                      </p:to>
                                    </p:set>
                                    <p:animEffect transition="in" filter="fade">
                                      <p:cBhvr>
                                        <p:cTn id="130" dur="500"/>
                                        <p:tgtEl>
                                          <p:spTgt spid="73">
                                            <p:txEl>
                                              <p:pRg st="14" end="14"/>
                                            </p:txEl>
                                          </p:spTgt>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xEl>
                                              <p:pRg st="15" end="15"/>
                                            </p:txEl>
                                          </p:spTgt>
                                        </p:tgtEl>
                                        <p:attrNameLst>
                                          <p:attrName>style.visibility</p:attrName>
                                        </p:attrNameLst>
                                      </p:cBhvr>
                                      <p:to>
                                        <p:strVal val="visible"/>
                                      </p:to>
                                    </p:set>
                                    <p:animEffect transition="in" filter="fade">
                                      <p:cBhvr>
                                        <p:cTn id="133" dur="500"/>
                                        <p:tgtEl>
                                          <p:spTgt spid="73">
                                            <p:txEl>
                                              <p:pRg st="15" end="15"/>
                                            </p:txEl>
                                          </p:spTgt>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73">
                                            <p:txEl>
                                              <p:pRg st="16" end="16"/>
                                            </p:txEl>
                                          </p:spTgt>
                                        </p:tgtEl>
                                        <p:attrNameLst>
                                          <p:attrName>style.visibility</p:attrName>
                                        </p:attrNameLst>
                                      </p:cBhvr>
                                      <p:to>
                                        <p:strVal val="visible"/>
                                      </p:to>
                                    </p:set>
                                    <p:animEffect transition="in" filter="fade">
                                      <p:cBhvr>
                                        <p:cTn id="136" dur="500"/>
                                        <p:tgtEl>
                                          <p:spTgt spid="73">
                                            <p:txEl>
                                              <p:pRg st="16" end="16"/>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73">
                                            <p:txEl>
                                              <p:pRg st="17" end="17"/>
                                            </p:txEl>
                                          </p:spTgt>
                                        </p:tgtEl>
                                        <p:attrNameLst>
                                          <p:attrName>style.visibility</p:attrName>
                                        </p:attrNameLst>
                                      </p:cBhvr>
                                      <p:to>
                                        <p:strVal val="visible"/>
                                      </p:to>
                                    </p:set>
                                    <p:animEffect transition="in" filter="fade">
                                      <p:cBhvr>
                                        <p:cTn id="139" dur="500"/>
                                        <p:tgtEl>
                                          <p:spTgt spid="73">
                                            <p:txEl>
                                              <p:pRg st="17" end="17"/>
                                            </p:txEl>
                                          </p:spTgt>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3">
                                            <p:txEl>
                                              <p:pRg st="18" end="18"/>
                                            </p:txEl>
                                          </p:spTgt>
                                        </p:tgtEl>
                                        <p:attrNameLst>
                                          <p:attrName>style.visibility</p:attrName>
                                        </p:attrNameLst>
                                      </p:cBhvr>
                                      <p:to>
                                        <p:strVal val="visible"/>
                                      </p:to>
                                    </p:set>
                                    <p:animEffect transition="in" filter="fade">
                                      <p:cBhvr>
                                        <p:cTn id="142" dur="500"/>
                                        <p:tgtEl>
                                          <p:spTgt spid="73">
                                            <p:txEl>
                                              <p:pRg st="18" end="18"/>
                                            </p:txEl>
                                          </p:spTgt>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3">
                                            <p:txEl>
                                              <p:pRg st="19" end="19"/>
                                            </p:txEl>
                                          </p:spTgt>
                                        </p:tgtEl>
                                        <p:attrNameLst>
                                          <p:attrName>style.visibility</p:attrName>
                                        </p:attrNameLst>
                                      </p:cBhvr>
                                      <p:to>
                                        <p:strVal val="visible"/>
                                      </p:to>
                                    </p:set>
                                    <p:animEffect transition="in" filter="fade">
                                      <p:cBhvr>
                                        <p:cTn id="145" dur="500"/>
                                        <p:tgtEl>
                                          <p:spTgt spid="73">
                                            <p:txEl>
                                              <p:pRg st="19" end="19"/>
                                            </p:txEl>
                                          </p:spTgt>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3">
                                            <p:txEl>
                                              <p:pRg st="20" end="20"/>
                                            </p:txEl>
                                          </p:spTgt>
                                        </p:tgtEl>
                                        <p:attrNameLst>
                                          <p:attrName>style.visibility</p:attrName>
                                        </p:attrNameLst>
                                      </p:cBhvr>
                                      <p:to>
                                        <p:strVal val="visible"/>
                                      </p:to>
                                    </p:set>
                                    <p:animEffect transition="in" filter="fade">
                                      <p:cBhvr>
                                        <p:cTn id="148" dur="500"/>
                                        <p:tgtEl>
                                          <p:spTgt spid="73">
                                            <p:txEl>
                                              <p:pRg st="20" end="20"/>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animEffect transition="in" filter="fade">
                                      <p:cBhvr>
                                        <p:cTn id="153" dur="500"/>
                                        <p:tgtEl>
                                          <p:spTgt spid="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68"/>
                                        </p:tgtEl>
                                        <p:attrNameLst>
                                          <p:attrName>style.visibility</p:attrName>
                                        </p:attrNameLst>
                                      </p:cBhvr>
                                      <p:to>
                                        <p:strVal val="visible"/>
                                      </p:to>
                                    </p:set>
                                    <p:animEffect transition="in" filter="fade">
                                      <p:cBhvr>
                                        <p:cTn id="161" dur="500"/>
                                        <p:tgtEl>
                                          <p:spTgt spid="68"/>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69"/>
                                        </p:tgtEl>
                                        <p:attrNameLst>
                                          <p:attrName>style.visibility</p:attrName>
                                        </p:attrNameLst>
                                      </p:cBhvr>
                                      <p:to>
                                        <p:strVal val="visible"/>
                                      </p:to>
                                    </p:set>
                                    <p:animEffect transition="in" filter="fade">
                                      <p:cBhvr>
                                        <p:cTn id="164" dur="500"/>
                                        <p:tgtEl>
                                          <p:spTgt spid="69"/>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fade">
                                      <p:cBhvr>
                                        <p:cTn id="169" dur="500"/>
                                        <p:tgtEl>
                                          <p:spTgt spid="70"/>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fade">
                                      <p:cBhvr>
                                        <p:cTn id="1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77" grpId="0"/>
      <p:bldP spid="77" grpId="1"/>
      <p:bldP spid="105" grpId="0"/>
      <p:bldP spid="105" grpId="1"/>
      <p:bldP spid="105" grpId="2"/>
      <p:bldP spid="105" grpId="3"/>
      <p:bldP spid="73" grpId="0" build="p" animBg="1"/>
      <p:bldP spid="5" grpId="0" animBg="1"/>
      <p:bldP spid="67" grpId="0" animBg="1"/>
      <p:bldP spid="68" grpId="0" animBg="1"/>
      <p:bldP spid="69" grpId="0" animBg="1"/>
      <p:bldP spid="70" grpId="0" animBg="1"/>
      <p:bldP spid="7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Startup Tasks</a:t>
            </a:r>
            <a:endParaRPr lang="en-US" dirty="0"/>
          </a:p>
        </p:txBody>
      </p:sp>
      <p:sp>
        <p:nvSpPr>
          <p:cNvPr id="3" name="Text Placeholder 2"/>
          <p:cNvSpPr>
            <a:spLocks noGrp="1"/>
          </p:cNvSpPr>
          <p:nvPr>
            <p:ph type="body" sz="quarter" idx="10"/>
          </p:nvPr>
        </p:nvSpPr>
        <p:spPr>
          <a:xfrm>
            <a:off x="519112" y="1447799"/>
            <a:ext cx="11149013" cy="1777410"/>
          </a:xfrm>
        </p:spPr>
        <p:txBody>
          <a:bodyPr/>
          <a:lstStyle/>
          <a:p>
            <a:r>
              <a:rPr lang="en-US" dirty="0" smtClean="0">
                <a:solidFill>
                  <a:schemeClr val="accent4">
                    <a:alpha val="99000"/>
                  </a:schemeClr>
                </a:solidFill>
              </a:rPr>
              <a:t>Enables short, unattended setups on role startup</a:t>
            </a:r>
          </a:p>
          <a:p>
            <a:pPr lvl="1"/>
            <a:r>
              <a:rPr lang="en-US" dirty="0" err="1" smtClean="0"/>
              <a:t>WebPI</a:t>
            </a:r>
            <a:r>
              <a:rPr lang="en-US" dirty="0" smtClean="0"/>
              <a:t>, Silent MSIs, COM Components, Registry Keys, Configuring Windows Server, etc.</a:t>
            </a:r>
          </a:p>
          <a:p>
            <a:pPr lvl="1"/>
            <a:endParaRPr lang="en-US" dirty="0" smtClean="0"/>
          </a:p>
          <a:p>
            <a:r>
              <a:rPr lang="en-US" dirty="0">
                <a:solidFill>
                  <a:schemeClr val="accent4">
                    <a:alpha val="99000"/>
                  </a:schemeClr>
                </a:solidFill>
              </a:rPr>
              <a:t>Configured in the .</a:t>
            </a:r>
            <a:r>
              <a:rPr lang="en-US" dirty="0" err="1">
                <a:solidFill>
                  <a:schemeClr val="accent4">
                    <a:alpha val="99000"/>
                  </a:schemeClr>
                </a:solidFill>
              </a:rPr>
              <a:t>csdef</a:t>
            </a:r>
            <a:endParaRPr lang="en-US" dirty="0">
              <a:solidFill>
                <a:schemeClr val="accent4">
                  <a:alpha val="99000"/>
                </a:schemeClr>
              </a:solidFill>
            </a:endParaRPr>
          </a:p>
        </p:txBody>
      </p:sp>
      <p:sp>
        <p:nvSpPr>
          <p:cNvPr id="4" name="Freeform 11"/>
          <p:cNvSpPr>
            <a:spLocks noEditPoints="1"/>
          </p:cNvSpPr>
          <p:nvPr/>
        </p:nvSpPr>
        <p:spPr bwMode="black">
          <a:xfrm>
            <a:off x="7008892" y="3308021"/>
            <a:ext cx="2765028" cy="2764306"/>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accent4"/>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6903762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Startup Tasks</a:t>
            </a:r>
            <a:endParaRPr lang="en-US" dirty="0"/>
          </a:p>
        </p:txBody>
      </p:sp>
      <p:sp>
        <p:nvSpPr>
          <p:cNvPr id="3" name="Text Placeholder 2"/>
          <p:cNvSpPr>
            <a:spLocks noGrp="1"/>
          </p:cNvSpPr>
          <p:nvPr>
            <p:ph type="body" sz="quarter" idx="10"/>
          </p:nvPr>
        </p:nvSpPr>
        <p:spPr>
          <a:xfrm>
            <a:off x="519112" y="1447799"/>
            <a:ext cx="11149013" cy="2054409"/>
          </a:xfrm>
        </p:spPr>
        <p:txBody>
          <a:bodyPr/>
          <a:lstStyle/>
          <a:p>
            <a:r>
              <a:rPr lang="en-US" dirty="0">
                <a:solidFill>
                  <a:schemeClr val="accent4">
                    <a:alpha val="99000"/>
                  </a:schemeClr>
                </a:solidFill>
              </a:rPr>
              <a:t>Task Type</a:t>
            </a:r>
          </a:p>
          <a:p>
            <a:pPr lvl="1"/>
            <a:r>
              <a:rPr lang="en-US" dirty="0" smtClean="0"/>
              <a:t>Simple – role waits for the task to exit</a:t>
            </a:r>
          </a:p>
          <a:p>
            <a:pPr lvl="1"/>
            <a:r>
              <a:rPr lang="en-US" dirty="0" smtClean="0"/>
              <a:t>Background – role continues to run while tasks run</a:t>
            </a:r>
          </a:p>
          <a:p>
            <a:pPr lvl="1"/>
            <a:r>
              <a:rPr lang="en-US" dirty="0" smtClean="0"/>
              <a:t>Foreground – same as background, but role cant be stopped until tasks exit</a:t>
            </a:r>
          </a:p>
          <a:p>
            <a:endParaRPr lang="en-US" dirty="0"/>
          </a:p>
        </p:txBody>
      </p:sp>
      <p:sp>
        <p:nvSpPr>
          <p:cNvPr id="7" name="Content Placeholder 2"/>
          <p:cNvSpPr txBox="1">
            <a:spLocks/>
          </p:cNvSpPr>
          <p:nvPr/>
        </p:nvSpPr>
        <p:spPr>
          <a:xfrm>
            <a:off x="494460" y="3429000"/>
            <a:ext cx="11175254" cy="2308324"/>
          </a:xfrm>
          <a:prstGeom prst="rect">
            <a:avLst/>
          </a:prstGeom>
          <a:solidFill>
            <a:schemeClr val="bg1"/>
          </a:solidFill>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latin typeface="Consolas" pitchFamily="49" charset="0"/>
                <a:cs typeface="Consolas" pitchFamily="49" charset="0"/>
              </a:rPr>
              <a:t>&lt;</a:t>
            </a:r>
            <a:r>
              <a:rPr lang="en-US" sz="2000" dirty="0" err="1">
                <a:solidFill>
                  <a:srgbClr val="A31515"/>
                </a:solidFill>
                <a:latin typeface="Consolas" pitchFamily="49" charset="0"/>
                <a:cs typeface="Consolas" pitchFamily="49" charset="0"/>
              </a:rPr>
              <a:t>WebRole</a:t>
            </a:r>
            <a:r>
              <a:rPr lang="en-US" sz="2000" dirty="0">
                <a:solidFill>
                  <a:srgbClr val="0000FF"/>
                </a:solidFill>
                <a:latin typeface="Consolas" pitchFamily="49" charset="0"/>
                <a:cs typeface="Consolas" pitchFamily="49" charset="0"/>
              </a:rPr>
              <a:t> </a:t>
            </a:r>
            <a:r>
              <a:rPr lang="en-US" sz="2000" dirty="0">
                <a:solidFill>
                  <a:srgbClr val="FF0000"/>
                </a:solidFill>
                <a:latin typeface="Consolas" pitchFamily="49" charset="0"/>
                <a:cs typeface="Consolas" pitchFamily="49" charset="0"/>
              </a:rPr>
              <a:t>name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FabrikamShipping.App.Web</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Startup</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Task</a:t>
            </a:r>
            <a:r>
              <a:rPr lang="en-US" sz="2000" dirty="0">
                <a:solidFill>
                  <a:srgbClr val="0000FF"/>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commandline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relative\path\</a:t>
            </a:r>
            <a:r>
              <a:rPr lang="en-US" sz="2000" dirty="0" err="1">
                <a:solidFill>
                  <a:srgbClr val="0000FF"/>
                </a:solidFill>
                <a:latin typeface="Consolas" pitchFamily="49" charset="0"/>
                <a:cs typeface="Consolas" pitchFamily="49" charset="0"/>
              </a:rPr>
              <a:t>ToSetupExecutable</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 </a:t>
            </a:r>
          </a:p>
          <a:p>
            <a:pPr marL="0" indent="0">
              <a:buNone/>
            </a:pPr>
            <a:r>
              <a:rPr lang="en-US" sz="2000" dirty="0">
                <a:solidFill>
                  <a:srgbClr val="0000FF"/>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executionContext</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limited|elevated</a:t>
            </a:r>
            <a:r>
              <a:rPr lang="en-US" sz="2000" dirty="0">
                <a:solidFill>
                  <a:prstClr val="black"/>
                </a:solidFill>
                <a:latin typeface="Consolas" pitchFamily="49" charset="0"/>
                <a:cs typeface="Consolas" pitchFamily="49" charset="0"/>
              </a:rPr>
              <a:t>" </a:t>
            </a:r>
          </a:p>
          <a:p>
            <a:pPr marL="0" indent="0">
              <a:buNone/>
            </a:pPr>
            <a:r>
              <a:rPr lang="en-US" sz="2000" dirty="0">
                <a:solidFill>
                  <a:srgbClr val="FF0000"/>
                </a:solidFill>
                <a:latin typeface="Consolas" pitchFamily="49" charset="0"/>
                <a:cs typeface="Consolas" pitchFamily="49" charset="0"/>
              </a:rPr>
              <a:t>          </a:t>
            </a:r>
            <a:r>
              <a:rPr lang="en-US" sz="2000" dirty="0" err="1">
                <a:solidFill>
                  <a:srgbClr val="FF0000"/>
                </a:solidFill>
                <a:latin typeface="Consolas" pitchFamily="49" charset="0"/>
                <a:cs typeface="Consolas" pitchFamily="49" charset="0"/>
              </a:rPr>
              <a:t>taskType</a:t>
            </a:r>
            <a:r>
              <a:rPr lang="en-US" sz="2000" dirty="0">
                <a:solidFill>
                  <a:srgbClr val="0000FF"/>
                </a:solidFill>
                <a:latin typeface="Consolas" pitchFamily="49" charset="0"/>
                <a:cs typeface="Consolas" pitchFamily="49" charset="0"/>
              </a:rPr>
              <a:t>=</a:t>
            </a:r>
            <a:r>
              <a:rPr lang="en-US" sz="2000" dirty="0">
                <a:solidFill>
                  <a:prstClr val="black"/>
                </a:solidFill>
                <a:latin typeface="Consolas" pitchFamily="49" charset="0"/>
                <a:cs typeface="Consolas" pitchFamily="49" charset="0"/>
              </a:rPr>
              <a:t>“</a:t>
            </a:r>
            <a:r>
              <a:rPr lang="en-US" sz="2000" dirty="0" err="1">
                <a:solidFill>
                  <a:srgbClr val="0000FF"/>
                </a:solidFill>
                <a:latin typeface="Consolas" pitchFamily="49" charset="0"/>
                <a:cs typeface="Consolas" pitchFamily="49" charset="0"/>
              </a:rPr>
              <a:t>simple|foreground|background</a:t>
            </a:r>
            <a:r>
              <a:rPr lang="en-US" sz="2000" dirty="0">
                <a:solidFill>
                  <a:prstClr val="black"/>
                </a:solidFill>
                <a:latin typeface="Consolas" pitchFamily="49" charset="0"/>
                <a:cs typeface="Consolas" pitchFamily="49" charset="0"/>
              </a:rPr>
              <a:t>"</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  &lt;/</a:t>
            </a:r>
            <a:r>
              <a:rPr lang="en-US" sz="2000" dirty="0">
                <a:solidFill>
                  <a:srgbClr val="A31515"/>
                </a:solidFill>
                <a:latin typeface="Consolas" pitchFamily="49" charset="0"/>
                <a:cs typeface="Consolas" pitchFamily="49" charset="0"/>
              </a:rPr>
              <a:t>Startup</a:t>
            </a:r>
            <a:r>
              <a:rPr lang="en-US" sz="2000" dirty="0">
                <a:solidFill>
                  <a:srgbClr val="0000FF"/>
                </a:solidFill>
                <a:latin typeface="Consolas" pitchFamily="49" charset="0"/>
                <a:cs typeface="Consolas" pitchFamily="49" charset="0"/>
              </a:rPr>
              <a:t>&gt;</a:t>
            </a:r>
          </a:p>
          <a:p>
            <a:pPr marL="0" indent="0">
              <a:buNone/>
            </a:pPr>
            <a:r>
              <a:rPr lang="en-US" sz="2000" dirty="0">
                <a:solidFill>
                  <a:srgbClr val="0000FF"/>
                </a:solidFill>
                <a:latin typeface="Consolas" pitchFamily="49" charset="0"/>
                <a:cs typeface="Consolas" pitchFamily="49" charset="0"/>
              </a:rPr>
              <a:t>&lt;/</a:t>
            </a:r>
            <a:r>
              <a:rPr lang="en-US" sz="2000" dirty="0" err="1">
                <a:solidFill>
                  <a:srgbClr val="A31515"/>
                </a:solidFill>
                <a:latin typeface="Consolas" pitchFamily="49" charset="0"/>
                <a:cs typeface="Consolas" pitchFamily="49" charset="0"/>
              </a:rPr>
              <a:t>WebRole</a:t>
            </a:r>
            <a:r>
              <a:rPr lang="en-US" sz="2000" dirty="0">
                <a:solidFill>
                  <a:srgbClr val="0000FF"/>
                </a:solidFill>
                <a:latin typeface="Consolas" pitchFamily="49" charset="0"/>
                <a:cs typeface="Consolas" pitchFamily="49" charset="0"/>
              </a:rPr>
              <a:t>&gt;</a:t>
            </a:r>
            <a:endParaRPr lang="en-US" sz="2000" dirty="0">
              <a:latin typeface="Consolas" pitchFamily="49" charset="0"/>
              <a:cs typeface="Consolas" pitchFamily="49" charset="0"/>
            </a:endParaRPr>
          </a:p>
        </p:txBody>
      </p:sp>
    </p:spTree>
    <p:extLst>
      <p:ext uri="{BB962C8B-B14F-4D97-AF65-F5344CB8AC3E}">
        <p14:creationId xmlns:p14="http://schemas.microsoft.com/office/powerpoint/2010/main" val="118580006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Deployment</a:t>
            </a:r>
            <a:endParaRPr lang="en-US" dirty="0"/>
          </a:p>
        </p:txBody>
      </p:sp>
      <p:sp>
        <p:nvSpPr>
          <p:cNvPr id="9" name="Text Placeholder 8"/>
          <p:cNvSpPr>
            <a:spLocks noGrp="1"/>
          </p:cNvSpPr>
          <p:nvPr>
            <p:ph type="body" idx="1"/>
          </p:nvPr>
        </p:nvSpPr>
        <p:spPr>
          <a:xfrm>
            <a:off x="519113" y="1441450"/>
            <a:ext cx="5486400" cy="553998"/>
          </a:xfrm>
        </p:spPr>
        <p:txBody>
          <a:bodyPr/>
          <a:lstStyle/>
          <a:p>
            <a:r>
              <a:rPr lang="en-US" sz="4000" spc="-100" dirty="0" smtClean="0">
                <a:solidFill>
                  <a:schemeClr val="accent4">
                    <a:alpha val="99000"/>
                  </a:schemeClr>
                </a:solidFill>
              </a:rPr>
              <a:t>Getting it up there</a:t>
            </a:r>
            <a:endParaRPr lang="en-US" sz="4000" spc="-100" dirty="0">
              <a:solidFill>
                <a:schemeClr val="accent4">
                  <a:alpha val="99000"/>
                </a:schemeClr>
              </a:solidFill>
            </a:endParaRPr>
          </a:p>
        </p:txBody>
      </p:sp>
      <p:sp>
        <p:nvSpPr>
          <p:cNvPr id="10" name="Content Placeholder 9"/>
          <p:cNvSpPr>
            <a:spLocks noGrp="1"/>
          </p:cNvSpPr>
          <p:nvPr>
            <p:ph sz="half" idx="2"/>
          </p:nvPr>
        </p:nvSpPr>
        <p:spPr>
          <a:xfrm>
            <a:off x="507867" y="2266796"/>
            <a:ext cx="5484971" cy="2622256"/>
          </a:xfrm>
        </p:spPr>
        <p:txBody>
          <a:bodyPr/>
          <a:lstStyle/>
          <a:p>
            <a:pPr marL="0" indent="0">
              <a:buNone/>
            </a:pPr>
            <a:r>
              <a:rPr lang="en-US" sz="2400" dirty="0" smtClean="0"/>
              <a:t>Package, Publish, Web Deploy*</a:t>
            </a:r>
          </a:p>
          <a:p>
            <a:pPr marL="0" indent="0">
              <a:buNone/>
            </a:pPr>
            <a:r>
              <a:rPr lang="en-US" sz="2400" dirty="0" smtClean="0"/>
              <a:t>In place upgrade </a:t>
            </a:r>
          </a:p>
          <a:p>
            <a:pPr marL="0" indent="0">
              <a:buNone/>
            </a:pPr>
            <a:r>
              <a:rPr lang="en-US" sz="2400" dirty="0" smtClean="0"/>
              <a:t>VIP Swap</a:t>
            </a:r>
          </a:p>
          <a:p>
            <a:pPr marL="0" indent="0">
              <a:buNone/>
            </a:pPr>
            <a:r>
              <a:rPr lang="en-US" sz="2400" dirty="0" smtClean="0"/>
              <a:t>1 instance use Web deploy</a:t>
            </a:r>
          </a:p>
          <a:p>
            <a:pPr marL="0" indent="0">
              <a:buNone/>
            </a:pPr>
            <a:r>
              <a:rPr lang="en-US" sz="2400" dirty="0" smtClean="0"/>
              <a:t>Web deploy &gt;1 instance can use Windows Azure Accelerator for Web Roles</a:t>
            </a:r>
            <a:endParaRPr lang="en-US" sz="2400" dirty="0"/>
          </a:p>
        </p:txBody>
      </p:sp>
      <p:sp>
        <p:nvSpPr>
          <p:cNvPr id="11" name="Text Placeholder 10"/>
          <p:cNvSpPr>
            <a:spLocks noGrp="1"/>
          </p:cNvSpPr>
          <p:nvPr>
            <p:ph type="body" sz="quarter" idx="3"/>
          </p:nvPr>
        </p:nvSpPr>
        <p:spPr>
          <a:xfrm>
            <a:off x="6181725" y="1441450"/>
            <a:ext cx="5486400" cy="553998"/>
          </a:xfrm>
        </p:spPr>
        <p:txBody>
          <a:bodyPr/>
          <a:lstStyle/>
          <a:p>
            <a:r>
              <a:rPr lang="en-US" sz="4000" spc="-100" smtClean="0">
                <a:solidFill>
                  <a:schemeClr val="accent4">
                    <a:alpha val="99000"/>
                  </a:schemeClr>
                </a:solidFill>
              </a:rPr>
              <a:t>DNS</a:t>
            </a:r>
            <a:endParaRPr lang="en-US" sz="4000" spc="-100" dirty="0">
              <a:solidFill>
                <a:schemeClr val="accent4">
                  <a:alpha val="99000"/>
                </a:schemeClr>
              </a:solidFill>
            </a:endParaRPr>
          </a:p>
        </p:txBody>
      </p:sp>
      <p:sp>
        <p:nvSpPr>
          <p:cNvPr id="12" name="Content Placeholder 11"/>
          <p:cNvSpPr>
            <a:spLocks noGrp="1"/>
          </p:cNvSpPr>
          <p:nvPr>
            <p:ph sz="quarter" idx="4"/>
          </p:nvPr>
        </p:nvSpPr>
        <p:spPr>
          <a:xfrm>
            <a:off x="6181725" y="2266796"/>
            <a:ext cx="5486400" cy="2154436"/>
          </a:xfrm>
        </p:spPr>
        <p:txBody>
          <a:bodyPr/>
          <a:lstStyle/>
          <a:p>
            <a:pPr marL="0" indent="0">
              <a:buNone/>
            </a:pPr>
            <a:r>
              <a:rPr lang="en-US" sz="2400" dirty="0" smtClean="0"/>
              <a:t>All services get a *.cloudapp.net address</a:t>
            </a:r>
          </a:p>
          <a:p>
            <a:pPr marL="0" indent="0">
              <a:buNone/>
            </a:pPr>
            <a:r>
              <a:rPr lang="en-US" sz="2400" dirty="0" smtClean="0"/>
              <a:t>Standard approach is to CNAME </a:t>
            </a:r>
            <a:br>
              <a:rPr lang="en-US" sz="2400" dirty="0" smtClean="0"/>
            </a:br>
            <a:r>
              <a:rPr lang="en-US" sz="2400" dirty="0" smtClean="0"/>
              <a:t>to *.cloudapp.net</a:t>
            </a:r>
          </a:p>
          <a:p>
            <a:pPr marL="0" indent="0">
              <a:buNone/>
            </a:pPr>
            <a:r>
              <a:rPr lang="en-US" sz="2400" dirty="0" smtClean="0"/>
              <a:t>High </a:t>
            </a:r>
            <a:r>
              <a:rPr lang="en-US" sz="2400" dirty="0" err="1" smtClean="0"/>
              <a:t>perf</a:t>
            </a:r>
            <a:r>
              <a:rPr lang="en-US" sz="2400" dirty="0" smtClean="0"/>
              <a:t> Approach</a:t>
            </a:r>
          </a:p>
          <a:p>
            <a:pPr marL="285750" indent="0">
              <a:buNone/>
            </a:pPr>
            <a:r>
              <a:rPr lang="en-US" sz="2000" dirty="0" smtClean="0"/>
              <a:t>Resolve IP for yourapp.cloudapp.net</a:t>
            </a:r>
          </a:p>
          <a:p>
            <a:pPr marL="285750" indent="0">
              <a:buNone/>
            </a:pPr>
            <a:r>
              <a:rPr lang="en-US" sz="2000" dirty="0" smtClean="0"/>
              <a:t>Create an A Record</a:t>
            </a:r>
            <a:endParaRPr lang="en-US" sz="2000" dirty="0"/>
          </a:p>
        </p:txBody>
      </p:sp>
    </p:spTree>
    <p:extLst>
      <p:ext uri="{BB962C8B-B14F-4D97-AF65-F5344CB8AC3E}">
        <p14:creationId xmlns:p14="http://schemas.microsoft.com/office/powerpoint/2010/main" val="353861174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Technical Computing</a:t>
            </a:r>
            <a:endParaRPr lang="en-US" dirty="0"/>
          </a:p>
        </p:txBody>
      </p:sp>
      <p:sp>
        <p:nvSpPr>
          <p:cNvPr id="5" name="Freeform 84"/>
          <p:cNvSpPr>
            <a:spLocks noEditPoints="1"/>
          </p:cNvSpPr>
          <p:nvPr/>
        </p:nvSpPr>
        <p:spPr bwMode="black">
          <a:xfrm>
            <a:off x="8365227" y="1652019"/>
            <a:ext cx="2453664" cy="29331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99905007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Workloads</a:t>
            </a:r>
          </a:p>
        </p:txBody>
      </p:sp>
      <p:sp>
        <p:nvSpPr>
          <p:cNvPr id="3" name="Content Placeholder 2"/>
          <p:cNvSpPr>
            <a:spLocks noGrp="1"/>
          </p:cNvSpPr>
          <p:nvPr>
            <p:ph type="body" sz="quarter" idx="10"/>
          </p:nvPr>
        </p:nvSpPr>
        <p:spPr/>
        <p:txBody>
          <a:bodyPr/>
          <a:lstStyle/>
          <a:p>
            <a:r>
              <a:rPr lang="en-US" dirty="0" smtClean="0">
                <a:solidFill>
                  <a:schemeClr val="accent2">
                    <a:alpha val="99000"/>
                  </a:schemeClr>
                </a:solidFill>
              </a:rPr>
              <a:t>Digital media rendering and encoding</a:t>
            </a:r>
          </a:p>
          <a:p>
            <a:r>
              <a:rPr lang="en-US" dirty="0" smtClean="0">
                <a:solidFill>
                  <a:schemeClr val="accent2">
                    <a:alpha val="99000"/>
                  </a:schemeClr>
                </a:solidFill>
              </a:rPr>
              <a:t>Financial and insurance risk calculation</a:t>
            </a:r>
          </a:p>
          <a:p>
            <a:r>
              <a:rPr lang="en-US" dirty="0" smtClean="0">
                <a:solidFill>
                  <a:schemeClr val="accent2">
                    <a:alpha val="99000"/>
                  </a:schemeClr>
                </a:solidFill>
              </a:rPr>
              <a:t>Engineering modeling and simulation</a:t>
            </a:r>
          </a:p>
          <a:p>
            <a:r>
              <a:rPr lang="en-US" dirty="0" smtClean="0">
                <a:solidFill>
                  <a:schemeClr val="accent2">
                    <a:alpha val="99000"/>
                  </a:schemeClr>
                </a:solidFill>
              </a:rPr>
              <a:t>Computational life sciences</a:t>
            </a:r>
          </a:p>
          <a:p>
            <a:r>
              <a:rPr lang="en-US" dirty="0" smtClean="0">
                <a:solidFill>
                  <a:schemeClr val="accent2">
                    <a:alpha val="99000"/>
                  </a:schemeClr>
                </a:solidFill>
              </a:rPr>
              <a:t>Earth sciences</a:t>
            </a:r>
          </a:p>
          <a:p>
            <a:r>
              <a:rPr lang="en-US" dirty="0" smtClean="0">
                <a:solidFill>
                  <a:schemeClr val="accent2">
                    <a:alpha val="99000"/>
                  </a:schemeClr>
                </a:solidFill>
              </a:rPr>
              <a:t>Data analytics</a:t>
            </a:r>
            <a:endParaRPr lang="en-US" dirty="0">
              <a:solidFill>
                <a:schemeClr val="accent2">
                  <a:alpha val="99000"/>
                </a:schemeClr>
              </a:solidFill>
            </a:endParaRPr>
          </a:p>
        </p:txBody>
      </p:sp>
      <p:sp>
        <p:nvSpPr>
          <p:cNvPr id="9" name="Freeform 8"/>
          <p:cNvSpPr>
            <a:spLocks noEditPoints="1"/>
          </p:cNvSpPr>
          <p:nvPr/>
        </p:nvSpPr>
        <p:spPr bwMode="black">
          <a:xfrm>
            <a:off x="7281043" y="3252424"/>
            <a:ext cx="3132957" cy="313214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5910270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
          <p:cNvSpPr>
            <a:spLocks noEditPoints="1"/>
          </p:cNvSpPr>
          <p:nvPr/>
        </p:nvSpPr>
        <p:spPr bwMode="black">
          <a:xfrm>
            <a:off x="6807200" y="3825977"/>
            <a:ext cx="2804160" cy="2803423"/>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84" name="Rectangle 8"/>
          <p:cNvSpPr>
            <a:spLocks noGrp="1" noChangeArrowheads="1"/>
          </p:cNvSpPr>
          <p:nvPr>
            <p:ph type="title"/>
          </p:nvPr>
        </p:nvSpPr>
        <p:spPr/>
        <p:txBody>
          <a:bodyPr/>
          <a:lstStyle/>
          <a:p>
            <a:r>
              <a:rPr lang="en-US" dirty="0" smtClean="0"/>
              <a:t>What’s the </a:t>
            </a:r>
            <a:r>
              <a:rPr lang="en-US" dirty="0"/>
              <a:t>Problem?</a:t>
            </a:r>
          </a:p>
        </p:txBody>
      </p:sp>
      <p:sp>
        <p:nvSpPr>
          <p:cNvPr id="29698" name="Rectangle 9"/>
          <p:cNvSpPr>
            <a:spLocks noGrp="1" noChangeArrowheads="1"/>
          </p:cNvSpPr>
          <p:nvPr>
            <p:ph type="body" sz="quarter" idx="10"/>
          </p:nvPr>
        </p:nvSpPr>
        <p:spPr/>
        <p:txBody>
          <a:bodyPr/>
          <a:lstStyle/>
          <a:p>
            <a:r>
              <a:rPr lang="en-US" dirty="0">
                <a:solidFill>
                  <a:schemeClr val="accent2">
                    <a:alpha val="99000"/>
                  </a:schemeClr>
                </a:solidFill>
              </a:rPr>
              <a:t>Some apps run too slowly on a single computer</a:t>
            </a:r>
          </a:p>
          <a:p>
            <a:pPr lvl="1"/>
            <a:r>
              <a:rPr lang="en-US" dirty="0" smtClean="0"/>
              <a:t>Splitting them up into chunks, then running those chunks in parallel on multiple computers </a:t>
            </a:r>
            <a:br>
              <a:rPr lang="en-US" dirty="0" smtClean="0"/>
            </a:br>
            <a:r>
              <a:rPr lang="en-US" dirty="0" smtClean="0"/>
              <a:t>can speed them up</a:t>
            </a:r>
          </a:p>
          <a:p>
            <a:pPr lvl="1"/>
            <a:endParaRPr lang="en-US" dirty="0" smtClean="0"/>
          </a:p>
          <a:p>
            <a:r>
              <a:rPr lang="en-US" dirty="0">
                <a:solidFill>
                  <a:schemeClr val="accent2">
                    <a:alpha val="99000"/>
                  </a:schemeClr>
                </a:solidFill>
              </a:rPr>
              <a:t>Doing this effectively requires creating a compute cluster, with:</a:t>
            </a:r>
          </a:p>
          <a:p>
            <a:pPr lvl="1"/>
            <a:r>
              <a:rPr lang="en-US" dirty="0" smtClean="0"/>
              <a:t>Tools to create and manage the cluster</a:t>
            </a:r>
          </a:p>
          <a:p>
            <a:pPr lvl="1"/>
            <a:r>
              <a:rPr lang="en-US" dirty="0" smtClean="0"/>
              <a:t>A scheduler to keep the cluster busy running apps</a:t>
            </a:r>
            <a:endParaRPr lang="en-US" dirty="0"/>
          </a:p>
        </p:txBody>
      </p:sp>
    </p:spTree>
    <p:extLst>
      <p:ext uri="{BB962C8B-B14F-4D97-AF65-F5344CB8AC3E}">
        <p14:creationId xmlns:p14="http://schemas.microsoft.com/office/powerpoint/2010/main" val="4182339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fade">
                                      <p:cBhvr>
                                        <p:cTn id="7" dur="500"/>
                                        <p:tgtEl>
                                          <p:spTgt spid="2969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698">
                                            <p:txEl>
                                              <p:pRg st="1" end="1"/>
                                            </p:txEl>
                                          </p:spTgt>
                                        </p:tgtEl>
                                        <p:attrNameLst>
                                          <p:attrName>style.visibility</p:attrName>
                                        </p:attrNameLst>
                                      </p:cBhvr>
                                      <p:to>
                                        <p:strVal val="visible"/>
                                      </p:to>
                                    </p:set>
                                    <p:animEffect transition="in" filter="fade">
                                      <p:cBhvr>
                                        <p:cTn id="10" dur="500"/>
                                        <p:tgtEl>
                                          <p:spTgt spid="2969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698">
                                            <p:txEl>
                                              <p:pRg st="3" end="3"/>
                                            </p:txEl>
                                          </p:spTgt>
                                        </p:tgtEl>
                                        <p:attrNameLst>
                                          <p:attrName>style.visibility</p:attrName>
                                        </p:attrNameLst>
                                      </p:cBhvr>
                                      <p:to>
                                        <p:strVal val="visible"/>
                                      </p:to>
                                    </p:set>
                                    <p:animEffect transition="in" filter="fade">
                                      <p:cBhvr>
                                        <p:cTn id="15" dur="500"/>
                                        <p:tgtEl>
                                          <p:spTgt spid="29698">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698">
                                            <p:txEl>
                                              <p:pRg st="4" end="4"/>
                                            </p:txEl>
                                          </p:spTgt>
                                        </p:tgtEl>
                                        <p:attrNameLst>
                                          <p:attrName>style.visibility</p:attrName>
                                        </p:attrNameLst>
                                      </p:cBhvr>
                                      <p:to>
                                        <p:strVal val="visible"/>
                                      </p:to>
                                    </p:set>
                                    <p:animEffect transition="in" filter="fade">
                                      <p:cBhvr>
                                        <p:cTn id="18" dur="500"/>
                                        <p:tgtEl>
                                          <p:spTgt spid="29698">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9698">
                                            <p:txEl>
                                              <p:pRg st="5" end="5"/>
                                            </p:txEl>
                                          </p:spTgt>
                                        </p:tgtEl>
                                        <p:attrNameLst>
                                          <p:attrName>style.visibility</p:attrName>
                                        </p:attrNameLst>
                                      </p:cBhvr>
                                      <p:to>
                                        <p:strVal val="visible"/>
                                      </p:to>
                                    </p:set>
                                    <p:animEffect transition="in" filter="fade">
                                      <p:cBhvr>
                                        <p:cTn id="21" dur="500"/>
                                        <p:tgtEl>
                                          <p:spTgt spid="2969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a:r>
              <a:rPr lang="en-US" dirty="0" smtClean="0"/>
              <a:t>Windows Azure </a:t>
            </a:r>
            <a:r>
              <a:rPr lang="en-US" dirty="0"/>
              <a:t>Scheduler</a:t>
            </a:r>
            <a:br>
              <a:rPr lang="en-US" dirty="0"/>
            </a:br>
            <a:r>
              <a:rPr lang="en-US" sz="3600" dirty="0" smtClean="0">
                <a:solidFill>
                  <a:schemeClr val="accent4">
                    <a:alpha val="99000"/>
                  </a:schemeClr>
                </a:solidFill>
              </a:rPr>
              <a:t>HPC </a:t>
            </a:r>
            <a:r>
              <a:rPr lang="en-US" sz="3600" dirty="0">
                <a:solidFill>
                  <a:schemeClr val="accent4">
                    <a:alpha val="99000"/>
                  </a:schemeClr>
                </a:solidFill>
              </a:rPr>
              <a:t>SP3 TK</a:t>
            </a:r>
          </a:p>
        </p:txBody>
      </p:sp>
      <p:grpSp>
        <p:nvGrpSpPr>
          <p:cNvPr id="23" name="Group 22"/>
          <p:cNvGrpSpPr/>
          <p:nvPr/>
        </p:nvGrpSpPr>
        <p:grpSpPr>
          <a:xfrm>
            <a:off x="519113" y="1898650"/>
            <a:ext cx="5394007" cy="3687141"/>
            <a:chOff x="519113" y="1898650"/>
            <a:chExt cx="5394007" cy="3687141"/>
          </a:xfrm>
        </p:grpSpPr>
        <p:sp>
          <p:nvSpPr>
            <p:cNvPr id="14" name="Rectangle 13"/>
            <p:cNvSpPr/>
            <p:nvPr/>
          </p:nvSpPr>
          <p:spPr bwMode="auto">
            <a:xfrm>
              <a:off x="519113" y="1898650"/>
              <a:ext cx="5394007"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Job submission API and portal</a:t>
              </a:r>
            </a:p>
            <a:p>
              <a:pPr lvl="0" defTabSz="914363">
                <a:lnSpc>
                  <a:spcPct val="90000"/>
                </a:lnSpc>
                <a:spcBef>
                  <a:spcPct val="20000"/>
                </a:spcBef>
                <a:buSzPct val="80000"/>
              </a:pPr>
              <a:r>
                <a:rPr lang="en-US" sz="2800" dirty="0">
                  <a:solidFill>
                    <a:schemeClr val="bg1">
                      <a:alpha val="99000"/>
                    </a:schemeClr>
                  </a:solidFill>
                </a:rPr>
                <a:t>Job queue and priorities</a:t>
              </a:r>
            </a:p>
            <a:p>
              <a:pPr lvl="0" defTabSz="914363">
                <a:lnSpc>
                  <a:spcPct val="90000"/>
                </a:lnSpc>
                <a:spcBef>
                  <a:spcPct val="20000"/>
                </a:spcBef>
                <a:buSzPct val="80000"/>
              </a:pPr>
              <a:r>
                <a:rPr lang="en-US" sz="2800" dirty="0">
                  <a:solidFill>
                    <a:schemeClr val="bg1">
                      <a:alpha val="99000"/>
                    </a:schemeClr>
                  </a:solidFill>
                </a:rPr>
                <a:t>Resource sharing policies</a:t>
              </a:r>
            </a:p>
          </p:txBody>
        </p:sp>
        <p:sp>
          <p:nvSpPr>
            <p:cNvPr id="15" name="Rectangle 14"/>
            <p:cNvSpPr/>
            <p:nvPr/>
          </p:nvSpPr>
          <p:spPr>
            <a:xfrm>
              <a:off x="594915" y="2032684"/>
              <a:ext cx="2297424" cy="1200329"/>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Job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Scheduler</a:t>
              </a:r>
              <a:endParaRPr lang="en-US" sz="4000" dirty="0">
                <a:solidFill>
                  <a:srgbClr val="FFFFFF">
                    <a:alpha val="99000"/>
                  </a:srgbClr>
                </a:solidFill>
                <a:latin typeface="Segoe UI Light" pitchFamily="34" charset="0"/>
              </a:endParaRPr>
            </a:p>
          </p:txBody>
        </p:sp>
      </p:grpSp>
      <p:grpSp>
        <p:nvGrpSpPr>
          <p:cNvPr id="24" name="Group 23"/>
          <p:cNvGrpSpPr/>
          <p:nvPr/>
        </p:nvGrpSpPr>
        <p:grpSpPr>
          <a:xfrm>
            <a:off x="6094413" y="1898650"/>
            <a:ext cx="5394007" cy="3687141"/>
            <a:chOff x="6094413" y="1898650"/>
            <a:chExt cx="5394007" cy="3687141"/>
          </a:xfrm>
        </p:grpSpPr>
        <p:sp>
          <p:nvSpPr>
            <p:cNvPr id="18" name="Rectangle 17"/>
            <p:cNvSpPr/>
            <p:nvPr/>
          </p:nvSpPr>
          <p:spPr bwMode="auto">
            <a:xfrm>
              <a:off x="6094413" y="1898650"/>
              <a:ext cx="5394007"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Parametric Sweeps</a:t>
              </a:r>
            </a:p>
            <a:p>
              <a:pPr lvl="0" defTabSz="914363">
                <a:lnSpc>
                  <a:spcPct val="90000"/>
                </a:lnSpc>
                <a:spcBef>
                  <a:spcPct val="20000"/>
                </a:spcBef>
                <a:buSzPct val="80000"/>
              </a:pPr>
              <a:r>
                <a:rPr lang="en-US" sz="2800" dirty="0">
                  <a:solidFill>
                    <a:schemeClr val="bg1">
                      <a:alpha val="99000"/>
                    </a:schemeClr>
                  </a:solidFill>
                </a:rPr>
                <a:t>Cluster SOA</a:t>
              </a:r>
            </a:p>
            <a:p>
              <a:pPr lvl="0" defTabSz="914363">
                <a:lnSpc>
                  <a:spcPct val="90000"/>
                </a:lnSpc>
                <a:spcBef>
                  <a:spcPct val="20000"/>
                </a:spcBef>
                <a:buSzPct val="80000"/>
              </a:pPr>
              <a:r>
                <a:rPr lang="en-US" sz="2800" dirty="0">
                  <a:solidFill>
                    <a:schemeClr val="bg1">
                      <a:alpha val="99000"/>
                    </a:schemeClr>
                  </a:solidFill>
                </a:rPr>
                <a:t>MPI</a:t>
              </a:r>
            </a:p>
            <a:p>
              <a:pPr lvl="0" defTabSz="914363">
                <a:lnSpc>
                  <a:spcPct val="90000"/>
                </a:lnSpc>
                <a:spcBef>
                  <a:spcPct val="20000"/>
                </a:spcBef>
                <a:buSzPct val="80000"/>
              </a:pPr>
              <a:r>
                <a:rPr lang="en-US" sz="2800" dirty="0">
                  <a:solidFill>
                    <a:schemeClr val="bg1">
                      <a:alpha val="99000"/>
                    </a:schemeClr>
                  </a:solidFill>
                </a:rPr>
                <a:t>LINQ to HPC</a:t>
              </a:r>
            </a:p>
          </p:txBody>
        </p:sp>
        <p:pic>
          <p:nvPicPr>
            <p:cNvPr id="22"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0129520" y="2251451"/>
              <a:ext cx="880440" cy="13261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170215" y="2032684"/>
              <a:ext cx="2664512" cy="1200329"/>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Distributed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Runtimes</a:t>
              </a:r>
              <a:endParaRPr lang="en-US" sz="4000" dirty="0">
                <a:solidFill>
                  <a:srgbClr val="FFFFFF">
                    <a:alpha val="99000"/>
                  </a:srgbClr>
                </a:solidFill>
                <a:latin typeface="Segoe UI Light" pitchFamily="34" charset="0"/>
              </a:endParaRPr>
            </a:p>
          </p:txBody>
        </p:sp>
      </p:grpSp>
      <p:pic>
        <p:nvPicPr>
          <p:cNvPr id="21"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4418080" y="2234829"/>
            <a:ext cx="1169920" cy="123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13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519113" y="1446213"/>
            <a:ext cx="11158538" cy="5183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3746956" y="2016760"/>
            <a:ext cx="3047205" cy="1918632"/>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t" anchorCtr="0" compatLnSpc="1">
            <a:prstTxWarp prst="textNoShape">
              <a:avLst/>
            </a:prstTxWarp>
          </a:bodyPr>
          <a:lstStyle/>
          <a:p>
            <a:pPr defTabSz="1624360"/>
            <a:r>
              <a:rPr lang="en-US" sz="2000" dirty="0">
                <a:solidFill>
                  <a:srgbClr val="FFFFFF">
                    <a:alpha val="99000"/>
                  </a:srgbClr>
                </a:solidFill>
              </a:rPr>
              <a:t>Worker Role: </a:t>
            </a:r>
            <a:r>
              <a:rPr lang="en-US" sz="2000" dirty="0" smtClean="0">
                <a:solidFill>
                  <a:srgbClr val="FFFFFF">
                    <a:alpha val="99000"/>
                  </a:srgbClr>
                </a:solidFill>
              </a:rPr>
              <a:t>Job Management</a:t>
            </a:r>
            <a:endParaRPr lang="en-US" sz="2000" dirty="0">
              <a:solidFill>
                <a:srgbClr val="FFFFFF">
                  <a:alpha val="99000"/>
                </a:srgbClr>
              </a:solidFill>
            </a:endParaRPr>
          </a:p>
        </p:txBody>
      </p:sp>
      <p:sp>
        <p:nvSpPr>
          <p:cNvPr id="2" name="Title 1"/>
          <p:cNvSpPr>
            <a:spLocks noGrp="1"/>
          </p:cNvSpPr>
          <p:nvPr>
            <p:ph type="title"/>
          </p:nvPr>
        </p:nvSpPr>
        <p:spPr/>
        <p:txBody>
          <a:bodyPr/>
          <a:lstStyle/>
          <a:p>
            <a:r>
              <a:rPr lang="en-US" dirty="0" smtClean="0"/>
              <a:t>Using Windows Azure </a:t>
            </a:r>
            <a:r>
              <a:rPr lang="en-US" dirty="0"/>
              <a:t>Scheduler Portal</a:t>
            </a:r>
          </a:p>
        </p:txBody>
      </p:sp>
      <p:sp>
        <p:nvSpPr>
          <p:cNvPr id="5" name="Rectangle 4"/>
          <p:cNvSpPr/>
          <p:nvPr/>
        </p:nvSpPr>
        <p:spPr>
          <a:xfrm>
            <a:off x="3850375" y="2924492"/>
            <a:ext cx="914162" cy="381000"/>
          </a:xfrm>
          <a:prstGeom prst="rect">
            <a:avLst/>
          </a:prstGeom>
          <a:solidFill>
            <a:schemeClr val="accent2">
              <a:lumMod val="60000"/>
              <a:lumOff val="40000"/>
            </a:schemeClr>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spc="-50" dirty="0">
                <a:solidFill>
                  <a:schemeClr val="bg1">
                    <a:alpha val="99000"/>
                  </a:schemeClr>
                </a:solidFill>
              </a:rPr>
              <a:t>WA Web Portal</a:t>
            </a:r>
          </a:p>
        </p:txBody>
      </p:sp>
      <p:sp>
        <p:nvSpPr>
          <p:cNvPr id="6" name="Rectangle 5"/>
          <p:cNvSpPr/>
          <p:nvPr/>
        </p:nvSpPr>
        <p:spPr>
          <a:xfrm>
            <a:off x="3848524" y="3352800"/>
            <a:ext cx="914162" cy="381000"/>
          </a:xfrm>
          <a:prstGeom prst="rect">
            <a:avLst/>
          </a:prstGeom>
          <a:solidFill>
            <a:schemeClr val="accent2">
              <a:lumMod val="60000"/>
              <a:lumOff val="40000"/>
            </a:schemeClr>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200" spc="-50" dirty="0">
                <a:solidFill>
                  <a:schemeClr val="bg1">
                    <a:alpha val="99000"/>
                  </a:schemeClr>
                </a:solidFill>
              </a:rPr>
              <a:t>REST API</a:t>
            </a:r>
          </a:p>
        </p:txBody>
      </p:sp>
      <p:sp>
        <p:nvSpPr>
          <p:cNvPr id="12" name="Rectangle 11"/>
          <p:cNvSpPr/>
          <p:nvPr/>
        </p:nvSpPr>
        <p:spPr>
          <a:xfrm>
            <a:off x="9384189" y="1624330"/>
            <a:ext cx="1828324" cy="112903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t" anchorCtr="0" compatLnSpc="1">
            <a:prstTxWarp prst="textNoShape">
              <a:avLst/>
            </a:prstTxWarp>
          </a:bodyPr>
          <a:lstStyle/>
          <a:p>
            <a:pPr defTabSz="1624360"/>
            <a:r>
              <a:rPr lang="en-US" sz="1400" dirty="0">
                <a:solidFill>
                  <a:srgbClr val="FFFFFF">
                    <a:alpha val="99000"/>
                  </a:srgbClr>
                </a:solidFill>
              </a:rPr>
              <a:t>Compute Worker</a:t>
            </a:r>
          </a:p>
        </p:txBody>
      </p:sp>
      <p:sp>
        <p:nvSpPr>
          <p:cNvPr id="13" name="Rectangle 12"/>
          <p:cNvSpPr/>
          <p:nvPr/>
        </p:nvSpPr>
        <p:spPr>
          <a:xfrm>
            <a:off x="9384189" y="29260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4" name="Rectangle 13"/>
          <p:cNvSpPr/>
          <p:nvPr/>
        </p:nvSpPr>
        <p:spPr>
          <a:xfrm>
            <a:off x="9384189" y="33832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5" name="Rectangle 14"/>
          <p:cNvSpPr/>
          <p:nvPr/>
        </p:nvSpPr>
        <p:spPr>
          <a:xfrm>
            <a:off x="9384189" y="38404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6" name="Rectangle 15"/>
          <p:cNvSpPr/>
          <p:nvPr/>
        </p:nvSpPr>
        <p:spPr>
          <a:xfrm>
            <a:off x="9384189" y="4297680"/>
            <a:ext cx="1828324" cy="304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400" dirty="0">
                <a:solidFill>
                  <a:srgbClr val="FFFFFF">
                    <a:alpha val="99000"/>
                  </a:srgbClr>
                </a:solidFill>
                <a:latin typeface="+mj-lt"/>
              </a:rPr>
              <a:t>Compute Worker</a:t>
            </a:r>
          </a:p>
        </p:txBody>
      </p:sp>
      <p:sp>
        <p:nvSpPr>
          <p:cNvPr id="17" name="TextBox 16"/>
          <p:cNvSpPr txBox="1"/>
          <p:nvPr/>
        </p:nvSpPr>
        <p:spPr>
          <a:xfrm>
            <a:off x="9790485" y="2514600"/>
            <a:ext cx="1015735" cy="479227"/>
          </a:xfrm>
          <a:prstGeom prst="rect">
            <a:avLst/>
          </a:prstGeom>
          <a:noFill/>
        </p:spPr>
        <p:txBody>
          <a:bodyPr wrap="square" lIns="108813" tIns="54406" rIns="108813" bIns="54406" rtlCol="0">
            <a:spAutoFit/>
          </a:bodyPr>
          <a:lstStyle/>
          <a:p>
            <a:pPr algn="ctr"/>
            <a:r>
              <a:rPr lang="en-US" dirty="0" smtClean="0"/>
              <a:t>…</a:t>
            </a:r>
            <a:endParaRPr lang="en-US" dirty="0"/>
          </a:p>
        </p:txBody>
      </p:sp>
      <p:cxnSp>
        <p:nvCxnSpPr>
          <p:cNvPr id="25" name="Straight Arrow Connector 24"/>
          <p:cNvCxnSpPr>
            <a:stCxn id="9" idx="3"/>
            <a:endCxn id="12" idx="1"/>
          </p:cNvCxnSpPr>
          <p:nvPr/>
        </p:nvCxnSpPr>
        <p:spPr>
          <a:xfrm flipV="1">
            <a:off x="6591010" y="2188845"/>
            <a:ext cx="2793179" cy="1133475"/>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9" idx="3"/>
            <a:endCxn id="13" idx="1"/>
          </p:cNvCxnSpPr>
          <p:nvPr/>
        </p:nvCxnSpPr>
        <p:spPr>
          <a:xfrm flipV="1">
            <a:off x="6591010" y="3078480"/>
            <a:ext cx="2793179" cy="24384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9" idx="3"/>
            <a:endCxn id="14" idx="1"/>
          </p:cNvCxnSpPr>
          <p:nvPr/>
        </p:nvCxnSpPr>
        <p:spPr>
          <a:xfrm>
            <a:off x="6591010" y="3322320"/>
            <a:ext cx="2793179" cy="2133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9" idx="3"/>
            <a:endCxn id="15" idx="1"/>
          </p:cNvCxnSpPr>
          <p:nvPr/>
        </p:nvCxnSpPr>
        <p:spPr>
          <a:xfrm>
            <a:off x="6591010" y="3322320"/>
            <a:ext cx="2793179" cy="6705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9" idx="3"/>
            <a:endCxn id="16" idx="1"/>
          </p:cNvCxnSpPr>
          <p:nvPr/>
        </p:nvCxnSpPr>
        <p:spPr>
          <a:xfrm>
            <a:off x="6591010" y="3322320"/>
            <a:ext cx="2793179" cy="1127760"/>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9485764" y="2081530"/>
            <a:ext cx="1015735" cy="609600"/>
          </a:xfrm>
          <a:prstGeom prst="rect">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spc="-50" dirty="0">
                <a:solidFill>
                  <a:schemeClr val="bg1">
                    <a:alpha val="99000"/>
                  </a:schemeClr>
                </a:solidFill>
              </a:rPr>
              <a:t>HPC Node Manager</a:t>
            </a:r>
          </a:p>
        </p:txBody>
      </p:sp>
      <p:sp>
        <p:nvSpPr>
          <p:cNvPr id="64" name="Rectangle 63"/>
          <p:cNvSpPr/>
          <p:nvPr/>
        </p:nvSpPr>
        <p:spPr>
          <a:xfrm>
            <a:off x="7034247" y="5059680"/>
            <a:ext cx="2234618" cy="685800"/>
          </a:xfrm>
          <a:prstGeom prst="rect">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91440" tIns="60947" rIns="91440" bIns="60947" numCol="1" rtlCol="0" anchor="ctr" anchorCtr="0" compatLnSpc="1">
            <a:prstTxWarp prst="textNoShape">
              <a:avLst/>
            </a:prstTxWarp>
          </a:bodyPr>
          <a:lstStyle/>
          <a:p>
            <a:pPr defTabSz="1624360"/>
            <a:r>
              <a:rPr lang="en-US" sz="1600" dirty="0">
                <a:solidFill>
                  <a:srgbClr val="FFFFFF">
                    <a:alpha val="99000"/>
                  </a:srgbClr>
                </a:solidFill>
                <a:latin typeface="+mj-lt"/>
              </a:rPr>
              <a:t>Azure Storage</a:t>
            </a:r>
          </a:p>
          <a:p>
            <a:pPr defTabSz="1624360"/>
            <a:r>
              <a:rPr lang="en-US" sz="1600" dirty="0">
                <a:solidFill>
                  <a:srgbClr val="FFFFFF">
                    <a:alpha val="99000"/>
                  </a:srgbClr>
                </a:solidFill>
                <a:latin typeface="+mj-lt"/>
              </a:rPr>
              <a:t>(Blob, Table, DB)</a:t>
            </a:r>
          </a:p>
        </p:txBody>
      </p:sp>
      <p:cxnSp>
        <p:nvCxnSpPr>
          <p:cNvPr id="87" name="Elbow Connector 86"/>
          <p:cNvCxnSpPr/>
          <p:nvPr/>
        </p:nvCxnSpPr>
        <p:spPr>
          <a:xfrm flipV="1">
            <a:off x="9282616" y="4450083"/>
            <a:ext cx="1929897" cy="952500"/>
          </a:xfrm>
          <a:prstGeom prst="bentConnector3">
            <a:avLst>
              <a:gd name="adj1" fmla="val 115789"/>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p:cNvSpPr/>
          <p:nvPr/>
        </p:nvSpPr>
        <p:spPr>
          <a:xfrm>
            <a:off x="10563309" y="2081530"/>
            <a:ext cx="609441" cy="609600"/>
          </a:xfrm>
          <a:prstGeom prst="rect">
            <a:avLst/>
          </a:prstGeom>
          <a:solidFill>
            <a:schemeClr val="accent6"/>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400" spc="-50" dirty="0">
                <a:solidFill>
                  <a:schemeClr val="bg1">
                    <a:alpha val="99000"/>
                  </a:schemeClr>
                </a:solidFill>
              </a:rPr>
              <a:t>Work</a:t>
            </a:r>
          </a:p>
        </p:txBody>
      </p:sp>
      <p:cxnSp>
        <p:nvCxnSpPr>
          <p:cNvPr id="38" name="Straight Arrow Connector 37"/>
          <p:cNvCxnSpPr/>
          <p:nvPr/>
        </p:nvCxnSpPr>
        <p:spPr>
          <a:xfrm flipH="1">
            <a:off x="3340656" y="3182421"/>
            <a:ext cx="507868" cy="0"/>
          </a:xfrm>
          <a:prstGeom prst="straightConnector1">
            <a:avLst/>
          </a:prstGeom>
          <a:ln w="222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3340656" y="3527703"/>
            <a:ext cx="507868" cy="0"/>
          </a:xfrm>
          <a:prstGeom prst="straightConnector1">
            <a:avLst/>
          </a:prstGeom>
          <a:ln w="2222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1" name="Curved Connector 40"/>
          <p:cNvCxnSpPr>
            <a:stCxn id="42" idx="1"/>
          </p:cNvCxnSpPr>
          <p:nvPr/>
        </p:nvCxnSpPr>
        <p:spPr>
          <a:xfrm rot="10800000">
            <a:off x="3473530" y="3611880"/>
            <a:ext cx="284230" cy="1171920"/>
          </a:xfrm>
          <a:prstGeom prst="curvedConnector2">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757760" y="4359531"/>
            <a:ext cx="2834890" cy="848538"/>
          </a:xfrm>
          <a:prstGeom prst="rect">
            <a:avLst/>
          </a:prstGeom>
          <a:noFill/>
        </p:spPr>
        <p:txBody>
          <a:bodyPr wrap="square" lIns="108813" tIns="54406" rIns="108813" bIns="54406" rtlCol="0">
            <a:spAutoFit/>
          </a:bodyPr>
          <a:lstStyle/>
          <a:p>
            <a:r>
              <a:rPr lang="en-US" sz="1600" dirty="0">
                <a:solidFill>
                  <a:schemeClr val="tx1">
                    <a:alpha val="99000"/>
                  </a:schemeClr>
                </a:solidFill>
              </a:rPr>
              <a:t>Standard Windows Azure Scheduler Portal </a:t>
            </a:r>
          </a:p>
          <a:p>
            <a:r>
              <a:rPr lang="en-US" sz="1600" dirty="0">
                <a:solidFill>
                  <a:schemeClr val="tx1">
                    <a:alpha val="99000"/>
                  </a:schemeClr>
                </a:solidFill>
              </a:rPr>
              <a:t>and Scheduler REST API</a:t>
            </a:r>
          </a:p>
        </p:txBody>
      </p:sp>
      <p:pic>
        <p:nvPicPr>
          <p:cNvPr id="31" name="4.1 image rend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0734" r="30632"/>
          <a:stretch/>
        </p:blipFill>
        <p:spPr>
          <a:xfrm>
            <a:off x="721360" y="1604155"/>
            <a:ext cx="2506601" cy="4867303"/>
          </a:xfrm>
          <a:prstGeom prst="rect">
            <a:avLst/>
          </a:prstGeom>
        </p:spPr>
      </p:pic>
      <p:cxnSp>
        <p:nvCxnSpPr>
          <p:cNvPr id="51" name="Straight Arrow Connector 50"/>
          <p:cNvCxnSpPr>
            <a:stCxn id="15" idx="3"/>
          </p:cNvCxnSpPr>
          <p:nvPr/>
        </p:nvCxnSpPr>
        <p:spPr>
          <a:xfrm>
            <a:off x="11212513" y="399288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1212513" y="352552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1212513" y="307848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1212513" y="2081530"/>
            <a:ext cx="317897" cy="0"/>
          </a:xfrm>
          <a:prstGeom prst="straightConnector1">
            <a:avLst/>
          </a:prstGeom>
          <a:ln w="254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1516123" y="2081530"/>
            <a:ext cx="0" cy="2480310"/>
          </a:xfrm>
          <a:prstGeom prst="line">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762686" y="2834640"/>
            <a:ext cx="1828324" cy="975360"/>
          </a:xfrm>
          <a:prstGeom prst="rect">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en-US" sz="1800" spc="-50" dirty="0">
                <a:solidFill>
                  <a:schemeClr val="bg1">
                    <a:alpha val="99000"/>
                  </a:schemeClr>
                </a:solidFill>
              </a:rPr>
              <a:t>Windows Azure Scheduler</a:t>
            </a:r>
          </a:p>
        </p:txBody>
      </p:sp>
    </p:spTree>
    <p:extLst>
      <p:ext uri="{BB962C8B-B14F-4D97-AF65-F5344CB8AC3E}">
        <p14:creationId xmlns:p14="http://schemas.microsoft.com/office/powerpoint/2010/main" val="209943122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1"/>
                                        </p:tgtEl>
                                      </p:cBhvr>
                                    </p:cmd>
                                  </p:childTnLst>
                                </p:cTn>
                              </p:par>
                            </p:childTnLst>
                          </p:cTn>
                        </p:par>
                      </p:childTnLst>
                    </p:cTn>
                  </p:par>
                </p:childTnLst>
              </p:cTn>
              <p:nextCondLst>
                <p:cond evt="onClick" delay="0">
                  <p:tgtEl>
                    <p:spTgt spid="31"/>
                  </p:tgtEl>
                </p:cond>
              </p:nextCondLst>
            </p:seq>
            <p:video>
              <p:cMediaNode vol="80000">
                <p:cTn id="7" fill="hold" display="0">
                  <p:stCondLst>
                    <p:cond delay="indefinite"/>
                  </p:stCondLst>
                </p:cTn>
                <p:tgtEl>
                  <p:spTgt spid="3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Agenda</a:t>
            </a:r>
            <a:endParaRPr lang="en-US" dirty="0"/>
          </a:p>
        </p:txBody>
      </p:sp>
      <p:sp>
        <p:nvSpPr>
          <p:cNvPr id="29" name="Text Placeholder 28"/>
          <p:cNvSpPr>
            <a:spLocks noGrp="1"/>
          </p:cNvSpPr>
          <p:nvPr>
            <p:ph type="body" sz="quarter" idx="11"/>
          </p:nvPr>
        </p:nvSpPr>
        <p:spPr>
          <a:xfrm>
            <a:off x="3473804" y="1524065"/>
            <a:ext cx="6945312" cy="5029069"/>
          </a:xfrm>
        </p:spPr>
        <p:txBody>
          <a:bodyPr/>
          <a:lstStyle/>
          <a:p>
            <a:r>
              <a:rPr lang="en-US" sz="4000" dirty="0" smtClean="0"/>
              <a:t>Application Scenarios</a:t>
            </a:r>
          </a:p>
          <a:p>
            <a:r>
              <a:rPr lang="en-US" sz="4000" dirty="0" smtClean="0"/>
              <a:t>Web</a:t>
            </a:r>
          </a:p>
          <a:p>
            <a:r>
              <a:rPr lang="en-US" sz="4000" dirty="0" smtClean="0"/>
              <a:t>Technical Computing</a:t>
            </a:r>
          </a:p>
          <a:p>
            <a:r>
              <a:rPr lang="en-US" sz="4000" dirty="0" smtClean="0"/>
              <a:t>Devices</a:t>
            </a:r>
          </a:p>
          <a:p>
            <a:r>
              <a:rPr lang="en-US" sz="4000" dirty="0" smtClean="0"/>
              <a:t>Social Gaming </a:t>
            </a:r>
          </a:p>
          <a:p>
            <a:r>
              <a:rPr lang="en-US" sz="4000" dirty="0" smtClean="0"/>
              <a:t>Social Apps</a:t>
            </a:r>
            <a:endParaRPr lang="en-US" sz="4000" dirty="0"/>
          </a:p>
        </p:txBody>
      </p:sp>
    </p:spTree>
    <p:extLst>
      <p:ext uri="{BB962C8B-B14F-4D97-AF65-F5344CB8AC3E}">
        <p14:creationId xmlns:p14="http://schemas.microsoft.com/office/powerpoint/2010/main" val="405772752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endParaRPr lang="en-US"/>
          </a:p>
        </p:txBody>
      </p:sp>
      <p:sp>
        <p:nvSpPr>
          <p:cNvPr id="7" name="Subtitle 6"/>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smtClean="0"/>
              <a:t>Devices</a:t>
            </a:r>
            <a:endParaRPr lang="en-US" dirty="0"/>
          </a:p>
        </p:txBody>
      </p:sp>
      <p:sp>
        <p:nvSpPr>
          <p:cNvPr id="8" name="Rounded Rectangle 6"/>
          <p:cNvSpPr/>
          <p:nvPr/>
        </p:nvSpPr>
        <p:spPr bwMode="black">
          <a:xfrm rot="16200000">
            <a:off x="7899612" y="1692878"/>
            <a:ext cx="2092916" cy="2967044"/>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Tree>
    <p:extLst>
      <p:ext uri="{BB962C8B-B14F-4D97-AF65-F5344CB8AC3E}">
        <p14:creationId xmlns:p14="http://schemas.microsoft.com/office/powerpoint/2010/main" val="113898593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Different </a:t>
            </a:r>
            <a:r>
              <a:rPr lang="en-US" dirty="0"/>
              <a:t>Devices</a:t>
            </a:r>
          </a:p>
        </p:txBody>
      </p:sp>
      <p:sp>
        <p:nvSpPr>
          <p:cNvPr id="3" name="Content Placeholder 2"/>
          <p:cNvSpPr>
            <a:spLocks noGrp="1"/>
          </p:cNvSpPr>
          <p:nvPr>
            <p:ph type="body" sz="quarter" idx="10"/>
          </p:nvPr>
        </p:nvSpPr>
        <p:spPr>
          <a:xfrm>
            <a:off x="5537200" y="2471792"/>
            <a:ext cx="6130925" cy="946413"/>
          </a:xfrm>
        </p:spPr>
        <p:txBody>
          <a:bodyPr/>
          <a:lstStyle/>
          <a:p>
            <a:r>
              <a:rPr lang="en-US" dirty="0" smtClean="0">
                <a:solidFill>
                  <a:schemeClr val="accent4">
                    <a:alpha val="99000"/>
                  </a:schemeClr>
                </a:solidFill>
              </a:rPr>
              <a:t>Windows Phone</a:t>
            </a:r>
          </a:p>
          <a:p>
            <a:r>
              <a:rPr lang="en-US" dirty="0" smtClean="0">
                <a:solidFill>
                  <a:schemeClr val="accent4">
                    <a:alpha val="99000"/>
                  </a:schemeClr>
                </a:solidFill>
              </a:rPr>
              <a:t>Android</a:t>
            </a:r>
          </a:p>
          <a:p>
            <a:r>
              <a:rPr lang="en-US" dirty="0" err="1" smtClean="0">
                <a:solidFill>
                  <a:schemeClr val="accent4">
                    <a:alpha val="99000"/>
                  </a:schemeClr>
                </a:solidFill>
              </a:rPr>
              <a:t>iOS</a:t>
            </a:r>
            <a:endParaRPr lang="en-US" dirty="0" smtClean="0">
              <a:solidFill>
                <a:schemeClr val="accent4">
                  <a:alpha val="99000"/>
                </a:schemeClr>
              </a:solidFill>
            </a:endParaRPr>
          </a:p>
          <a:p>
            <a:r>
              <a:rPr lang="en-US" dirty="0" smtClean="0">
                <a:solidFill>
                  <a:schemeClr val="accent4">
                    <a:alpha val="99000"/>
                  </a:schemeClr>
                </a:solidFill>
              </a:rPr>
              <a:t>Windows 8 </a:t>
            </a:r>
          </a:p>
          <a:p>
            <a:endParaRPr lang="en-US" dirty="0">
              <a:solidFill>
                <a:schemeClr val="accent4">
                  <a:alpha val="99000"/>
                </a:schemeClr>
              </a:solidFill>
            </a:endParaRPr>
          </a:p>
        </p:txBody>
      </p:sp>
      <p:sp>
        <p:nvSpPr>
          <p:cNvPr id="7" name="Rectangle 6"/>
          <p:cNvSpPr/>
          <p:nvPr/>
        </p:nvSpPr>
        <p:spPr bwMode="auto">
          <a:xfrm>
            <a:off x="519113" y="1441450"/>
            <a:ext cx="4837249" cy="48372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 name="Group 7"/>
          <p:cNvGrpSpPr/>
          <p:nvPr/>
        </p:nvGrpSpPr>
        <p:grpSpPr bwMode="black">
          <a:xfrm>
            <a:off x="1365646" y="2495190"/>
            <a:ext cx="3144182" cy="2729764"/>
            <a:chOff x="2462213" y="1598613"/>
            <a:chExt cx="4222750" cy="3667125"/>
          </a:xfrm>
        </p:grpSpPr>
        <p:sp>
          <p:nvSpPr>
            <p:cNvPr id="9"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0"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1"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8"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9"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0"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1"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0"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1"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2"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3"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4"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88172799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Device </a:t>
            </a:r>
            <a:r>
              <a:rPr lang="en-US" sz="5400" dirty="0"/>
              <a:t>Scenarios Use</a:t>
            </a:r>
          </a:p>
        </p:txBody>
      </p:sp>
      <p:grpSp>
        <p:nvGrpSpPr>
          <p:cNvPr id="22" name="Group 21"/>
          <p:cNvGrpSpPr/>
          <p:nvPr/>
        </p:nvGrpSpPr>
        <p:grpSpPr>
          <a:xfrm>
            <a:off x="502784" y="1436596"/>
            <a:ext cx="5591629" cy="1225867"/>
            <a:chOff x="502784" y="1436596"/>
            <a:chExt cx="5591629" cy="1225867"/>
          </a:xfrm>
        </p:grpSpPr>
        <p:sp>
          <p:nvSpPr>
            <p:cNvPr id="16" name="Rectangle 15"/>
            <p:cNvSpPr/>
            <p:nvPr/>
          </p:nvSpPr>
          <p:spPr bwMode="auto">
            <a:xfrm>
              <a:off x="1839913" y="1436596"/>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bwMode="auto">
            <a:xfrm>
              <a:off x="502784" y="1441450"/>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1</a:t>
              </a:r>
              <a:endParaRPr lang="en-US" sz="4000" dirty="0">
                <a:gradFill>
                  <a:gsLst>
                    <a:gs pos="0">
                      <a:srgbClr val="FFFFFF"/>
                    </a:gs>
                    <a:gs pos="100000">
                      <a:srgbClr val="FFFFFF"/>
                    </a:gs>
                  </a:gsLst>
                  <a:lin ang="5400000" scaled="0"/>
                </a:gradFill>
                <a:latin typeface="Segoe UI Light" pitchFamily="34" charset="0"/>
              </a:endParaRPr>
            </a:p>
          </p:txBody>
        </p:sp>
        <p:sp>
          <p:nvSpPr>
            <p:cNvPr id="12" name="Rectangle 11"/>
            <p:cNvSpPr/>
            <p:nvPr/>
          </p:nvSpPr>
          <p:spPr>
            <a:xfrm>
              <a:off x="1859280" y="170951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Storage</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1" name="Group 20"/>
          <p:cNvGrpSpPr/>
          <p:nvPr/>
        </p:nvGrpSpPr>
        <p:grpSpPr>
          <a:xfrm>
            <a:off x="502784" y="3706561"/>
            <a:ext cx="5591629" cy="1225867"/>
            <a:chOff x="502784" y="3706561"/>
            <a:chExt cx="5591629" cy="1225867"/>
          </a:xfrm>
        </p:grpSpPr>
        <p:sp>
          <p:nvSpPr>
            <p:cNvPr id="17" name="Rectangle 16"/>
            <p:cNvSpPr/>
            <p:nvPr/>
          </p:nvSpPr>
          <p:spPr bwMode="auto">
            <a:xfrm>
              <a:off x="1839913" y="3706561"/>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Rectangle 8"/>
            <p:cNvSpPr/>
            <p:nvPr/>
          </p:nvSpPr>
          <p:spPr bwMode="auto">
            <a:xfrm>
              <a:off x="502784" y="3711415"/>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2</a:t>
              </a:r>
              <a:endParaRPr lang="en-US" sz="4000" dirty="0">
                <a:gradFill>
                  <a:gsLst>
                    <a:gs pos="0">
                      <a:srgbClr val="FFFFFF"/>
                    </a:gs>
                    <a:gs pos="100000">
                      <a:srgbClr val="FFFFFF"/>
                    </a:gs>
                  </a:gsLst>
                  <a:lin ang="5400000" scaled="0"/>
                </a:gradFill>
                <a:latin typeface="Segoe UI Light" pitchFamily="34" charset="0"/>
              </a:endParaRPr>
            </a:p>
          </p:txBody>
        </p:sp>
        <p:sp>
          <p:nvSpPr>
            <p:cNvPr id="13" name="Rectangle 12"/>
            <p:cNvSpPr/>
            <p:nvPr/>
          </p:nvSpPr>
          <p:spPr>
            <a:xfrm>
              <a:off x="1859280" y="403615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Identity</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3" name="Group 22"/>
          <p:cNvGrpSpPr/>
          <p:nvPr/>
        </p:nvGrpSpPr>
        <p:grpSpPr>
          <a:xfrm>
            <a:off x="6094413" y="1436596"/>
            <a:ext cx="5575300" cy="1225867"/>
            <a:chOff x="6094413" y="1436596"/>
            <a:chExt cx="5575300" cy="1225867"/>
          </a:xfrm>
        </p:grpSpPr>
        <p:sp>
          <p:nvSpPr>
            <p:cNvPr id="19" name="Rectangle 18"/>
            <p:cNvSpPr/>
            <p:nvPr/>
          </p:nvSpPr>
          <p:spPr bwMode="auto">
            <a:xfrm>
              <a:off x="7427913" y="1436596"/>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6094413" y="1441450"/>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3</a:t>
              </a:r>
              <a:endParaRPr lang="en-US" sz="4000" dirty="0">
                <a:gradFill>
                  <a:gsLst>
                    <a:gs pos="0">
                      <a:srgbClr val="FFFFFF"/>
                    </a:gs>
                    <a:gs pos="100000">
                      <a:srgbClr val="FFFFFF"/>
                    </a:gs>
                  </a:gsLst>
                  <a:lin ang="5400000" scaled="0"/>
                </a:gradFill>
                <a:latin typeface="Segoe UI Light" pitchFamily="34" charset="0"/>
              </a:endParaRPr>
            </a:p>
          </p:txBody>
        </p:sp>
        <p:sp>
          <p:nvSpPr>
            <p:cNvPr id="14" name="Rectangle 13"/>
            <p:cNvSpPr/>
            <p:nvPr/>
          </p:nvSpPr>
          <p:spPr>
            <a:xfrm>
              <a:off x="7434580" y="170951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smtClean="0">
                  <a:gradFill>
                    <a:gsLst>
                      <a:gs pos="0">
                        <a:srgbClr val="595959"/>
                      </a:gs>
                      <a:gs pos="86000">
                        <a:srgbClr val="595959"/>
                      </a:gs>
                    </a:gsLst>
                    <a:lin ang="5400000" scaled="0"/>
                  </a:gradFill>
                  <a:latin typeface="Segoe UI Light" pitchFamily="34" charset="0"/>
                </a:rPr>
                <a:t>Communications</a:t>
              </a:r>
              <a:endParaRPr lang="en-US" sz="4000" spc="-100" dirty="0">
                <a:gradFill>
                  <a:gsLst>
                    <a:gs pos="0">
                      <a:srgbClr val="595959"/>
                    </a:gs>
                    <a:gs pos="86000">
                      <a:srgbClr val="595959"/>
                    </a:gs>
                  </a:gsLst>
                  <a:lin ang="5400000" scaled="0"/>
                </a:gradFill>
                <a:latin typeface="Segoe UI Light" pitchFamily="34" charset="0"/>
              </a:endParaRPr>
            </a:p>
          </p:txBody>
        </p:sp>
      </p:grpSp>
      <p:grpSp>
        <p:nvGrpSpPr>
          <p:cNvPr id="24" name="Group 23"/>
          <p:cNvGrpSpPr/>
          <p:nvPr/>
        </p:nvGrpSpPr>
        <p:grpSpPr>
          <a:xfrm>
            <a:off x="6094413" y="3706561"/>
            <a:ext cx="5575300" cy="1225867"/>
            <a:chOff x="6094413" y="3706561"/>
            <a:chExt cx="5575300" cy="1225867"/>
          </a:xfrm>
        </p:grpSpPr>
        <p:sp>
          <p:nvSpPr>
            <p:cNvPr id="20" name="Rectangle 19"/>
            <p:cNvSpPr/>
            <p:nvPr/>
          </p:nvSpPr>
          <p:spPr bwMode="auto">
            <a:xfrm>
              <a:off x="7427913" y="3706561"/>
              <a:ext cx="3971607" cy="12258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bwMode="auto">
            <a:xfrm>
              <a:off x="6094413" y="3711415"/>
              <a:ext cx="1221013" cy="12210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000" dirty="0" smtClean="0">
                  <a:gradFill>
                    <a:gsLst>
                      <a:gs pos="0">
                        <a:srgbClr val="FFFFFF"/>
                      </a:gs>
                      <a:gs pos="100000">
                        <a:srgbClr val="FFFFFF"/>
                      </a:gs>
                    </a:gsLst>
                    <a:lin ang="5400000" scaled="0"/>
                  </a:gradFill>
                  <a:latin typeface="Segoe UI Light" pitchFamily="34" charset="0"/>
                </a:rPr>
                <a:t>4</a:t>
              </a:r>
              <a:endParaRPr lang="en-US" sz="4000" dirty="0">
                <a:gradFill>
                  <a:gsLst>
                    <a:gs pos="0">
                      <a:srgbClr val="FFFFFF"/>
                    </a:gs>
                    <a:gs pos="100000">
                      <a:srgbClr val="FFFFFF"/>
                    </a:gs>
                  </a:gsLst>
                  <a:lin ang="5400000" scaled="0"/>
                </a:gradFill>
                <a:latin typeface="Segoe UI Light" pitchFamily="34" charset="0"/>
              </a:endParaRPr>
            </a:p>
          </p:txBody>
        </p:sp>
        <p:sp>
          <p:nvSpPr>
            <p:cNvPr id="15" name="Rectangle 14"/>
            <p:cNvSpPr/>
            <p:nvPr/>
          </p:nvSpPr>
          <p:spPr>
            <a:xfrm>
              <a:off x="7434580" y="4036159"/>
              <a:ext cx="4235133" cy="646331"/>
            </a:xfrm>
            <a:prstGeom prst="rect">
              <a:avLst/>
            </a:prstGeom>
          </p:spPr>
          <p:txBody>
            <a:bodyPr wrap="square">
              <a:spAutoFit/>
            </a:bodyPr>
            <a:lstStyle/>
            <a:p>
              <a:pPr marL="3175" lvl="0" defTabSz="914325">
                <a:lnSpc>
                  <a:spcPct val="90000"/>
                </a:lnSpc>
                <a:spcAft>
                  <a:spcPts val="900"/>
                </a:spcAft>
                <a:buSzPct val="80000"/>
              </a:pPr>
              <a:r>
                <a:rPr lang="en-US" sz="4000" spc="-100" dirty="0">
                  <a:gradFill>
                    <a:gsLst>
                      <a:gs pos="0">
                        <a:srgbClr val="595959"/>
                      </a:gs>
                      <a:gs pos="86000">
                        <a:srgbClr val="595959"/>
                      </a:gs>
                    </a:gsLst>
                    <a:lin ang="5400000" scaled="0"/>
                  </a:gradFill>
                  <a:latin typeface="Segoe UI Light" pitchFamily="34" charset="0"/>
                </a:rPr>
                <a:t>Platform Services</a:t>
              </a:r>
            </a:p>
          </p:txBody>
        </p:sp>
      </p:grpSp>
    </p:spTree>
    <p:extLst>
      <p:ext uri="{BB962C8B-B14F-4D97-AF65-F5344CB8AC3E}">
        <p14:creationId xmlns:p14="http://schemas.microsoft.com/office/powerpoint/2010/main" val="220089902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Storage - Recap</a:t>
            </a:r>
            <a:endParaRPr lang="en-US" dirty="0"/>
          </a:p>
        </p:txBody>
      </p:sp>
      <p:grpSp>
        <p:nvGrpSpPr>
          <p:cNvPr id="5" name="Group 4"/>
          <p:cNvGrpSpPr/>
          <p:nvPr/>
        </p:nvGrpSpPr>
        <p:grpSpPr>
          <a:xfrm>
            <a:off x="519113" y="2110740"/>
            <a:ext cx="2488654" cy="2488654"/>
            <a:chOff x="519113" y="1441450"/>
            <a:chExt cx="2488654" cy="2488654"/>
          </a:xfrm>
        </p:grpSpPr>
        <p:sp>
          <p:nvSpPr>
            <p:cNvPr id="20" name="Rectangle 19"/>
            <p:cNvSpPr/>
            <p:nvPr/>
          </p:nvSpPr>
          <p:spPr bwMode="auto">
            <a:xfrm>
              <a:off x="519113"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Windows Azure Tables</a:t>
              </a:r>
              <a:endParaRPr lang="en-US" sz="2800" dirty="0">
                <a:gradFill>
                  <a:gsLst>
                    <a:gs pos="0">
                      <a:srgbClr val="FFFFFF"/>
                    </a:gs>
                    <a:gs pos="100000">
                      <a:srgbClr val="FFFFFF"/>
                    </a:gs>
                  </a:gsLst>
                  <a:lin ang="5400000" scaled="0"/>
                </a:gradFill>
                <a:latin typeface="Segoe UI Light" pitchFamily="34" charset="0"/>
              </a:endParaRPr>
            </a:p>
          </p:txBody>
        </p:sp>
        <p:sp>
          <p:nvSpPr>
            <p:cNvPr id="31" name="Freeform 6"/>
            <p:cNvSpPr>
              <a:spLocks noEditPoints="1"/>
            </p:cNvSpPr>
            <p:nvPr/>
          </p:nvSpPr>
          <p:spPr bwMode="auto">
            <a:xfrm>
              <a:off x="1144491" y="1701888"/>
              <a:ext cx="1237898" cy="1082587"/>
            </a:xfrm>
            <a:custGeom>
              <a:avLst/>
              <a:gdLst>
                <a:gd name="T0" fmla="*/ 0 w 570"/>
                <a:gd name="T1" fmla="*/ 12 h 499"/>
                <a:gd name="T2" fmla="*/ 558 w 570"/>
                <a:gd name="T3" fmla="*/ 499 h 499"/>
                <a:gd name="T4" fmla="*/ 558 w 570"/>
                <a:gd name="T5" fmla="*/ 0 h 499"/>
                <a:gd name="T6" fmla="*/ 223 w 570"/>
                <a:gd name="T7" fmla="*/ 396 h 499"/>
                <a:gd name="T8" fmla="*/ 223 w 570"/>
                <a:gd name="T9" fmla="*/ 215 h 499"/>
                <a:gd name="T10" fmla="*/ 138 w 570"/>
                <a:gd name="T11" fmla="*/ 215 h 499"/>
                <a:gd name="T12" fmla="*/ 138 w 570"/>
                <a:gd name="T13" fmla="*/ 124 h 499"/>
                <a:gd name="T14" fmla="*/ 138 w 570"/>
                <a:gd name="T15" fmla="*/ 195 h 499"/>
                <a:gd name="T16" fmla="*/ 138 w 570"/>
                <a:gd name="T17" fmla="*/ 376 h 499"/>
                <a:gd name="T18" fmla="*/ 243 w 570"/>
                <a:gd name="T19" fmla="*/ 464 h 499"/>
                <a:gd name="T20" fmla="*/ 327 w 570"/>
                <a:gd name="T21" fmla="*/ 464 h 499"/>
                <a:gd name="T22" fmla="*/ 327 w 570"/>
                <a:gd name="T23" fmla="*/ 285 h 499"/>
                <a:gd name="T24" fmla="*/ 327 w 570"/>
                <a:gd name="T25" fmla="*/ 215 h 499"/>
                <a:gd name="T26" fmla="*/ 327 w 570"/>
                <a:gd name="T27" fmla="*/ 124 h 499"/>
                <a:gd name="T28" fmla="*/ 327 w 570"/>
                <a:gd name="T29" fmla="*/ 305 h 499"/>
                <a:gd name="T30" fmla="*/ 243 w 570"/>
                <a:gd name="T31" fmla="*/ 305 h 499"/>
                <a:gd name="T32" fmla="*/ 347 w 570"/>
                <a:gd name="T33" fmla="*/ 396 h 499"/>
                <a:gd name="T34" fmla="*/ 347 w 570"/>
                <a:gd name="T35" fmla="*/ 464 h 499"/>
                <a:gd name="T36" fmla="*/ 347 w 570"/>
                <a:gd name="T37" fmla="*/ 285 h 499"/>
                <a:gd name="T38" fmla="*/ 347 w 570"/>
                <a:gd name="T39" fmla="*/ 195 h 499"/>
                <a:gd name="T40" fmla="*/ 432 w 570"/>
                <a:gd name="T41" fmla="*/ 195 h 499"/>
                <a:gd name="T42" fmla="*/ 432 w 570"/>
                <a:gd name="T43" fmla="*/ 376 h 499"/>
                <a:gd name="T44" fmla="*/ 432 w 570"/>
                <a:gd name="T45" fmla="*/ 305 h 499"/>
                <a:gd name="T46" fmla="*/ 535 w 570"/>
                <a:gd name="T47" fmla="*/ 396 h 499"/>
                <a:gd name="T48" fmla="*/ 452 w 570"/>
                <a:gd name="T49" fmla="*/ 376 h 499"/>
                <a:gd name="T50" fmla="*/ 535 w 570"/>
                <a:gd name="T51" fmla="*/ 376 h 499"/>
                <a:gd name="T52" fmla="*/ 452 w 570"/>
                <a:gd name="T53" fmla="*/ 215 h 499"/>
                <a:gd name="T54" fmla="*/ 452 w 570"/>
                <a:gd name="T55" fmla="*/ 285 h 499"/>
                <a:gd name="T56" fmla="*/ 535 w 570"/>
                <a:gd name="T57" fmla="*/ 124 h 499"/>
                <a:gd name="T58" fmla="*/ 535 w 570"/>
                <a:gd name="T59" fmla="*/ 35 h 499"/>
                <a:gd name="T60" fmla="*/ 452 w 570"/>
                <a:gd name="T61" fmla="*/ 35 h 499"/>
                <a:gd name="T62" fmla="*/ 432 w 570"/>
                <a:gd name="T63" fmla="*/ 104 h 499"/>
                <a:gd name="T64" fmla="*/ 432 w 570"/>
                <a:gd name="T65" fmla="*/ 35 h 499"/>
                <a:gd name="T66" fmla="*/ 243 w 570"/>
                <a:gd name="T67" fmla="*/ 104 h 499"/>
                <a:gd name="T68" fmla="*/ 223 w 570"/>
                <a:gd name="T69" fmla="*/ 35 h 499"/>
                <a:gd name="T70" fmla="*/ 138 w 570"/>
                <a:gd name="T71" fmla="*/ 35 h 499"/>
                <a:gd name="T72" fmla="*/ 35 w 570"/>
                <a:gd name="T73" fmla="*/ 104 h 499"/>
                <a:gd name="T74" fmla="*/ 118 w 570"/>
                <a:gd name="T75" fmla="*/ 104 h 499"/>
                <a:gd name="T76" fmla="*/ 35 w 570"/>
                <a:gd name="T77" fmla="*/ 195 h 499"/>
                <a:gd name="T78" fmla="*/ 118 w 570"/>
                <a:gd name="T79" fmla="*/ 215 h 499"/>
                <a:gd name="T80" fmla="*/ 35 w 570"/>
                <a:gd name="T81" fmla="*/ 215 h 499"/>
                <a:gd name="T82" fmla="*/ 118 w 570"/>
                <a:gd name="T83" fmla="*/ 376 h 499"/>
                <a:gd name="T84" fmla="*/ 118 w 570"/>
                <a:gd name="T85" fmla="*/ 305 h 499"/>
                <a:gd name="T86" fmla="*/ 35 w 570"/>
                <a:gd name="T87" fmla="*/ 46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0" h="499">
                  <a:moveTo>
                    <a:pt x="558" y="0"/>
                  </a:moveTo>
                  <a:cubicBezTo>
                    <a:pt x="12" y="0"/>
                    <a:pt x="12" y="0"/>
                    <a:pt x="12" y="0"/>
                  </a:cubicBezTo>
                  <a:cubicBezTo>
                    <a:pt x="5" y="0"/>
                    <a:pt x="0" y="5"/>
                    <a:pt x="0" y="12"/>
                  </a:cubicBezTo>
                  <a:cubicBezTo>
                    <a:pt x="0" y="487"/>
                    <a:pt x="0" y="487"/>
                    <a:pt x="0" y="487"/>
                  </a:cubicBezTo>
                  <a:cubicBezTo>
                    <a:pt x="0" y="493"/>
                    <a:pt x="5" y="499"/>
                    <a:pt x="12" y="499"/>
                  </a:cubicBezTo>
                  <a:cubicBezTo>
                    <a:pt x="558" y="499"/>
                    <a:pt x="558" y="499"/>
                    <a:pt x="558" y="499"/>
                  </a:cubicBezTo>
                  <a:cubicBezTo>
                    <a:pt x="564" y="499"/>
                    <a:pt x="570" y="493"/>
                    <a:pt x="570" y="487"/>
                  </a:cubicBezTo>
                  <a:cubicBezTo>
                    <a:pt x="570" y="12"/>
                    <a:pt x="570" y="12"/>
                    <a:pt x="570" y="12"/>
                  </a:cubicBezTo>
                  <a:cubicBezTo>
                    <a:pt x="570" y="5"/>
                    <a:pt x="564" y="0"/>
                    <a:pt x="558" y="0"/>
                  </a:cubicBezTo>
                  <a:close/>
                  <a:moveTo>
                    <a:pt x="138" y="464"/>
                  </a:moveTo>
                  <a:cubicBezTo>
                    <a:pt x="138" y="396"/>
                    <a:pt x="138" y="396"/>
                    <a:pt x="138" y="396"/>
                  </a:cubicBezTo>
                  <a:cubicBezTo>
                    <a:pt x="223" y="396"/>
                    <a:pt x="223" y="396"/>
                    <a:pt x="223" y="396"/>
                  </a:cubicBezTo>
                  <a:cubicBezTo>
                    <a:pt x="223" y="464"/>
                    <a:pt x="223" y="464"/>
                    <a:pt x="223" y="464"/>
                  </a:cubicBezTo>
                  <a:lnTo>
                    <a:pt x="138" y="464"/>
                  </a:lnTo>
                  <a:close/>
                  <a:moveTo>
                    <a:pt x="223" y="215"/>
                  </a:moveTo>
                  <a:cubicBezTo>
                    <a:pt x="223" y="285"/>
                    <a:pt x="223" y="285"/>
                    <a:pt x="223" y="285"/>
                  </a:cubicBezTo>
                  <a:cubicBezTo>
                    <a:pt x="138" y="285"/>
                    <a:pt x="138" y="285"/>
                    <a:pt x="138" y="285"/>
                  </a:cubicBezTo>
                  <a:cubicBezTo>
                    <a:pt x="138" y="215"/>
                    <a:pt x="138" y="215"/>
                    <a:pt x="138" y="215"/>
                  </a:cubicBezTo>
                  <a:lnTo>
                    <a:pt x="223" y="215"/>
                  </a:lnTo>
                  <a:close/>
                  <a:moveTo>
                    <a:pt x="138" y="195"/>
                  </a:moveTo>
                  <a:cubicBezTo>
                    <a:pt x="138" y="124"/>
                    <a:pt x="138" y="124"/>
                    <a:pt x="138" y="124"/>
                  </a:cubicBezTo>
                  <a:cubicBezTo>
                    <a:pt x="223" y="124"/>
                    <a:pt x="223" y="124"/>
                    <a:pt x="223" y="124"/>
                  </a:cubicBezTo>
                  <a:cubicBezTo>
                    <a:pt x="223" y="195"/>
                    <a:pt x="223" y="195"/>
                    <a:pt x="223" y="195"/>
                  </a:cubicBezTo>
                  <a:lnTo>
                    <a:pt x="138" y="195"/>
                  </a:lnTo>
                  <a:close/>
                  <a:moveTo>
                    <a:pt x="223" y="305"/>
                  </a:moveTo>
                  <a:cubicBezTo>
                    <a:pt x="223" y="376"/>
                    <a:pt x="223" y="376"/>
                    <a:pt x="223" y="376"/>
                  </a:cubicBezTo>
                  <a:cubicBezTo>
                    <a:pt x="138" y="376"/>
                    <a:pt x="138" y="376"/>
                    <a:pt x="138" y="376"/>
                  </a:cubicBezTo>
                  <a:cubicBezTo>
                    <a:pt x="138" y="305"/>
                    <a:pt x="138" y="305"/>
                    <a:pt x="138" y="305"/>
                  </a:cubicBezTo>
                  <a:lnTo>
                    <a:pt x="223" y="305"/>
                  </a:lnTo>
                  <a:close/>
                  <a:moveTo>
                    <a:pt x="243" y="464"/>
                  </a:moveTo>
                  <a:cubicBezTo>
                    <a:pt x="243" y="396"/>
                    <a:pt x="243" y="396"/>
                    <a:pt x="243" y="396"/>
                  </a:cubicBezTo>
                  <a:cubicBezTo>
                    <a:pt x="327" y="396"/>
                    <a:pt x="327" y="396"/>
                    <a:pt x="327" y="396"/>
                  </a:cubicBezTo>
                  <a:cubicBezTo>
                    <a:pt x="327" y="464"/>
                    <a:pt x="327" y="464"/>
                    <a:pt x="327" y="464"/>
                  </a:cubicBezTo>
                  <a:lnTo>
                    <a:pt x="243" y="464"/>
                  </a:lnTo>
                  <a:close/>
                  <a:moveTo>
                    <a:pt x="327" y="215"/>
                  </a:moveTo>
                  <a:cubicBezTo>
                    <a:pt x="327" y="285"/>
                    <a:pt x="327" y="285"/>
                    <a:pt x="327" y="285"/>
                  </a:cubicBezTo>
                  <a:cubicBezTo>
                    <a:pt x="243" y="285"/>
                    <a:pt x="243" y="285"/>
                    <a:pt x="243" y="285"/>
                  </a:cubicBezTo>
                  <a:cubicBezTo>
                    <a:pt x="243" y="215"/>
                    <a:pt x="243" y="215"/>
                    <a:pt x="243" y="215"/>
                  </a:cubicBezTo>
                  <a:lnTo>
                    <a:pt x="327" y="215"/>
                  </a:lnTo>
                  <a:close/>
                  <a:moveTo>
                    <a:pt x="243" y="195"/>
                  </a:moveTo>
                  <a:cubicBezTo>
                    <a:pt x="243" y="124"/>
                    <a:pt x="243" y="124"/>
                    <a:pt x="243" y="124"/>
                  </a:cubicBezTo>
                  <a:cubicBezTo>
                    <a:pt x="327" y="124"/>
                    <a:pt x="327" y="124"/>
                    <a:pt x="327" y="124"/>
                  </a:cubicBezTo>
                  <a:cubicBezTo>
                    <a:pt x="327" y="195"/>
                    <a:pt x="327" y="195"/>
                    <a:pt x="327" y="195"/>
                  </a:cubicBezTo>
                  <a:lnTo>
                    <a:pt x="243" y="195"/>
                  </a:lnTo>
                  <a:close/>
                  <a:moveTo>
                    <a:pt x="327" y="305"/>
                  </a:moveTo>
                  <a:cubicBezTo>
                    <a:pt x="327" y="376"/>
                    <a:pt x="327" y="376"/>
                    <a:pt x="327" y="376"/>
                  </a:cubicBezTo>
                  <a:cubicBezTo>
                    <a:pt x="243" y="376"/>
                    <a:pt x="243" y="376"/>
                    <a:pt x="243" y="376"/>
                  </a:cubicBezTo>
                  <a:cubicBezTo>
                    <a:pt x="243" y="305"/>
                    <a:pt x="243" y="305"/>
                    <a:pt x="243" y="305"/>
                  </a:cubicBezTo>
                  <a:lnTo>
                    <a:pt x="327" y="305"/>
                  </a:lnTo>
                  <a:close/>
                  <a:moveTo>
                    <a:pt x="347" y="464"/>
                  </a:moveTo>
                  <a:cubicBezTo>
                    <a:pt x="347" y="396"/>
                    <a:pt x="347" y="396"/>
                    <a:pt x="347" y="396"/>
                  </a:cubicBezTo>
                  <a:cubicBezTo>
                    <a:pt x="432" y="396"/>
                    <a:pt x="432" y="396"/>
                    <a:pt x="432" y="396"/>
                  </a:cubicBezTo>
                  <a:cubicBezTo>
                    <a:pt x="432" y="464"/>
                    <a:pt x="432" y="464"/>
                    <a:pt x="432" y="464"/>
                  </a:cubicBezTo>
                  <a:lnTo>
                    <a:pt x="347" y="464"/>
                  </a:lnTo>
                  <a:close/>
                  <a:moveTo>
                    <a:pt x="432" y="215"/>
                  </a:moveTo>
                  <a:cubicBezTo>
                    <a:pt x="432" y="285"/>
                    <a:pt x="432" y="285"/>
                    <a:pt x="432" y="285"/>
                  </a:cubicBezTo>
                  <a:cubicBezTo>
                    <a:pt x="347" y="285"/>
                    <a:pt x="347" y="285"/>
                    <a:pt x="347" y="285"/>
                  </a:cubicBezTo>
                  <a:cubicBezTo>
                    <a:pt x="347" y="215"/>
                    <a:pt x="347" y="215"/>
                    <a:pt x="347" y="215"/>
                  </a:cubicBezTo>
                  <a:lnTo>
                    <a:pt x="432" y="215"/>
                  </a:lnTo>
                  <a:close/>
                  <a:moveTo>
                    <a:pt x="347" y="195"/>
                  </a:moveTo>
                  <a:cubicBezTo>
                    <a:pt x="347" y="124"/>
                    <a:pt x="347" y="124"/>
                    <a:pt x="347" y="124"/>
                  </a:cubicBezTo>
                  <a:cubicBezTo>
                    <a:pt x="432" y="124"/>
                    <a:pt x="432" y="124"/>
                    <a:pt x="432" y="124"/>
                  </a:cubicBezTo>
                  <a:cubicBezTo>
                    <a:pt x="432" y="195"/>
                    <a:pt x="432" y="195"/>
                    <a:pt x="432" y="195"/>
                  </a:cubicBezTo>
                  <a:lnTo>
                    <a:pt x="347" y="195"/>
                  </a:lnTo>
                  <a:close/>
                  <a:moveTo>
                    <a:pt x="432" y="305"/>
                  </a:moveTo>
                  <a:cubicBezTo>
                    <a:pt x="432" y="376"/>
                    <a:pt x="432" y="376"/>
                    <a:pt x="432" y="376"/>
                  </a:cubicBezTo>
                  <a:cubicBezTo>
                    <a:pt x="347" y="376"/>
                    <a:pt x="347" y="376"/>
                    <a:pt x="347" y="376"/>
                  </a:cubicBezTo>
                  <a:cubicBezTo>
                    <a:pt x="347" y="305"/>
                    <a:pt x="347" y="305"/>
                    <a:pt x="347" y="305"/>
                  </a:cubicBezTo>
                  <a:lnTo>
                    <a:pt x="432" y="305"/>
                  </a:lnTo>
                  <a:close/>
                  <a:moveTo>
                    <a:pt x="452" y="464"/>
                  </a:moveTo>
                  <a:cubicBezTo>
                    <a:pt x="452" y="396"/>
                    <a:pt x="452" y="396"/>
                    <a:pt x="452" y="396"/>
                  </a:cubicBezTo>
                  <a:cubicBezTo>
                    <a:pt x="535" y="396"/>
                    <a:pt x="535" y="396"/>
                    <a:pt x="535" y="396"/>
                  </a:cubicBezTo>
                  <a:cubicBezTo>
                    <a:pt x="535" y="464"/>
                    <a:pt x="535" y="464"/>
                    <a:pt x="535" y="464"/>
                  </a:cubicBezTo>
                  <a:lnTo>
                    <a:pt x="452" y="464"/>
                  </a:lnTo>
                  <a:close/>
                  <a:moveTo>
                    <a:pt x="452" y="376"/>
                  </a:moveTo>
                  <a:cubicBezTo>
                    <a:pt x="452" y="305"/>
                    <a:pt x="452" y="305"/>
                    <a:pt x="452" y="305"/>
                  </a:cubicBezTo>
                  <a:cubicBezTo>
                    <a:pt x="535" y="305"/>
                    <a:pt x="535" y="305"/>
                    <a:pt x="535" y="305"/>
                  </a:cubicBezTo>
                  <a:cubicBezTo>
                    <a:pt x="535" y="376"/>
                    <a:pt x="535" y="376"/>
                    <a:pt x="535" y="376"/>
                  </a:cubicBezTo>
                  <a:lnTo>
                    <a:pt x="452" y="376"/>
                  </a:lnTo>
                  <a:close/>
                  <a:moveTo>
                    <a:pt x="452" y="285"/>
                  </a:moveTo>
                  <a:cubicBezTo>
                    <a:pt x="452" y="215"/>
                    <a:pt x="452" y="215"/>
                    <a:pt x="452" y="215"/>
                  </a:cubicBezTo>
                  <a:cubicBezTo>
                    <a:pt x="535" y="215"/>
                    <a:pt x="535" y="215"/>
                    <a:pt x="535" y="215"/>
                  </a:cubicBezTo>
                  <a:cubicBezTo>
                    <a:pt x="535" y="285"/>
                    <a:pt x="535" y="285"/>
                    <a:pt x="535" y="285"/>
                  </a:cubicBezTo>
                  <a:lnTo>
                    <a:pt x="452" y="285"/>
                  </a:lnTo>
                  <a:close/>
                  <a:moveTo>
                    <a:pt x="452" y="195"/>
                  </a:moveTo>
                  <a:cubicBezTo>
                    <a:pt x="452" y="124"/>
                    <a:pt x="452" y="124"/>
                    <a:pt x="452" y="124"/>
                  </a:cubicBezTo>
                  <a:cubicBezTo>
                    <a:pt x="535" y="124"/>
                    <a:pt x="535" y="124"/>
                    <a:pt x="535" y="124"/>
                  </a:cubicBezTo>
                  <a:cubicBezTo>
                    <a:pt x="535" y="195"/>
                    <a:pt x="535" y="195"/>
                    <a:pt x="535" y="195"/>
                  </a:cubicBezTo>
                  <a:lnTo>
                    <a:pt x="452" y="195"/>
                  </a:lnTo>
                  <a:close/>
                  <a:moveTo>
                    <a:pt x="535" y="35"/>
                  </a:moveTo>
                  <a:cubicBezTo>
                    <a:pt x="535" y="104"/>
                    <a:pt x="535" y="104"/>
                    <a:pt x="535" y="104"/>
                  </a:cubicBezTo>
                  <a:cubicBezTo>
                    <a:pt x="452" y="104"/>
                    <a:pt x="452" y="104"/>
                    <a:pt x="452" y="104"/>
                  </a:cubicBezTo>
                  <a:cubicBezTo>
                    <a:pt x="452" y="35"/>
                    <a:pt x="452" y="35"/>
                    <a:pt x="452" y="35"/>
                  </a:cubicBezTo>
                  <a:lnTo>
                    <a:pt x="535" y="35"/>
                  </a:lnTo>
                  <a:close/>
                  <a:moveTo>
                    <a:pt x="432" y="35"/>
                  </a:moveTo>
                  <a:cubicBezTo>
                    <a:pt x="432" y="104"/>
                    <a:pt x="432" y="104"/>
                    <a:pt x="432" y="104"/>
                  </a:cubicBezTo>
                  <a:cubicBezTo>
                    <a:pt x="347" y="104"/>
                    <a:pt x="347" y="104"/>
                    <a:pt x="347" y="104"/>
                  </a:cubicBezTo>
                  <a:cubicBezTo>
                    <a:pt x="347" y="35"/>
                    <a:pt x="347" y="35"/>
                    <a:pt x="347" y="35"/>
                  </a:cubicBezTo>
                  <a:lnTo>
                    <a:pt x="432" y="35"/>
                  </a:lnTo>
                  <a:close/>
                  <a:moveTo>
                    <a:pt x="327" y="35"/>
                  </a:moveTo>
                  <a:cubicBezTo>
                    <a:pt x="327" y="104"/>
                    <a:pt x="327" y="104"/>
                    <a:pt x="327" y="104"/>
                  </a:cubicBezTo>
                  <a:cubicBezTo>
                    <a:pt x="243" y="104"/>
                    <a:pt x="243" y="104"/>
                    <a:pt x="243" y="104"/>
                  </a:cubicBezTo>
                  <a:cubicBezTo>
                    <a:pt x="243" y="35"/>
                    <a:pt x="243" y="35"/>
                    <a:pt x="243" y="35"/>
                  </a:cubicBezTo>
                  <a:lnTo>
                    <a:pt x="327" y="35"/>
                  </a:lnTo>
                  <a:close/>
                  <a:moveTo>
                    <a:pt x="223" y="35"/>
                  </a:moveTo>
                  <a:cubicBezTo>
                    <a:pt x="223" y="104"/>
                    <a:pt x="223" y="104"/>
                    <a:pt x="223" y="104"/>
                  </a:cubicBezTo>
                  <a:cubicBezTo>
                    <a:pt x="138" y="104"/>
                    <a:pt x="138" y="104"/>
                    <a:pt x="138" y="104"/>
                  </a:cubicBezTo>
                  <a:cubicBezTo>
                    <a:pt x="138" y="35"/>
                    <a:pt x="138" y="35"/>
                    <a:pt x="138" y="35"/>
                  </a:cubicBezTo>
                  <a:lnTo>
                    <a:pt x="223" y="35"/>
                  </a:lnTo>
                  <a:close/>
                  <a:moveTo>
                    <a:pt x="118" y="104"/>
                  </a:moveTo>
                  <a:cubicBezTo>
                    <a:pt x="35" y="104"/>
                    <a:pt x="35" y="104"/>
                    <a:pt x="35" y="104"/>
                  </a:cubicBezTo>
                  <a:cubicBezTo>
                    <a:pt x="35" y="35"/>
                    <a:pt x="35" y="35"/>
                    <a:pt x="35" y="35"/>
                  </a:cubicBezTo>
                  <a:cubicBezTo>
                    <a:pt x="118" y="35"/>
                    <a:pt x="118" y="35"/>
                    <a:pt x="118" y="35"/>
                  </a:cubicBezTo>
                  <a:lnTo>
                    <a:pt x="118" y="104"/>
                  </a:lnTo>
                  <a:close/>
                  <a:moveTo>
                    <a:pt x="118" y="124"/>
                  </a:moveTo>
                  <a:cubicBezTo>
                    <a:pt x="118" y="195"/>
                    <a:pt x="118" y="195"/>
                    <a:pt x="118" y="195"/>
                  </a:cubicBezTo>
                  <a:cubicBezTo>
                    <a:pt x="35" y="195"/>
                    <a:pt x="35" y="195"/>
                    <a:pt x="35" y="195"/>
                  </a:cubicBezTo>
                  <a:cubicBezTo>
                    <a:pt x="35" y="124"/>
                    <a:pt x="35" y="124"/>
                    <a:pt x="35" y="124"/>
                  </a:cubicBezTo>
                  <a:lnTo>
                    <a:pt x="118" y="124"/>
                  </a:lnTo>
                  <a:close/>
                  <a:moveTo>
                    <a:pt x="118" y="215"/>
                  </a:moveTo>
                  <a:cubicBezTo>
                    <a:pt x="118" y="285"/>
                    <a:pt x="118" y="285"/>
                    <a:pt x="118" y="285"/>
                  </a:cubicBezTo>
                  <a:cubicBezTo>
                    <a:pt x="35" y="285"/>
                    <a:pt x="35" y="285"/>
                    <a:pt x="35" y="285"/>
                  </a:cubicBezTo>
                  <a:cubicBezTo>
                    <a:pt x="35" y="215"/>
                    <a:pt x="35" y="215"/>
                    <a:pt x="35" y="215"/>
                  </a:cubicBezTo>
                  <a:lnTo>
                    <a:pt x="118" y="215"/>
                  </a:lnTo>
                  <a:close/>
                  <a:moveTo>
                    <a:pt x="118" y="305"/>
                  </a:moveTo>
                  <a:cubicBezTo>
                    <a:pt x="118" y="376"/>
                    <a:pt x="118" y="376"/>
                    <a:pt x="118" y="376"/>
                  </a:cubicBezTo>
                  <a:cubicBezTo>
                    <a:pt x="35" y="376"/>
                    <a:pt x="35" y="376"/>
                    <a:pt x="35" y="376"/>
                  </a:cubicBezTo>
                  <a:cubicBezTo>
                    <a:pt x="35" y="305"/>
                    <a:pt x="35" y="305"/>
                    <a:pt x="35" y="305"/>
                  </a:cubicBezTo>
                  <a:lnTo>
                    <a:pt x="118" y="305"/>
                  </a:lnTo>
                  <a:close/>
                  <a:moveTo>
                    <a:pt x="118" y="396"/>
                  </a:moveTo>
                  <a:cubicBezTo>
                    <a:pt x="118" y="464"/>
                    <a:pt x="118" y="464"/>
                    <a:pt x="118" y="464"/>
                  </a:cubicBezTo>
                  <a:cubicBezTo>
                    <a:pt x="35" y="464"/>
                    <a:pt x="35" y="464"/>
                    <a:pt x="35" y="464"/>
                  </a:cubicBezTo>
                  <a:cubicBezTo>
                    <a:pt x="35" y="396"/>
                    <a:pt x="35" y="396"/>
                    <a:pt x="35" y="396"/>
                  </a:cubicBezTo>
                  <a:lnTo>
                    <a:pt x="118" y="39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5988943" y="2110740"/>
            <a:ext cx="2488654" cy="2488654"/>
            <a:chOff x="3178582" y="1441450"/>
            <a:chExt cx="2488654" cy="2488654"/>
          </a:xfrm>
        </p:grpSpPr>
        <p:sp>
          <p:nvSpPr>
            <p:cNvPr id="24" name="Rectangle 23"/>
            <p:cNvSpPr/>
            <p:nvPr/>
          </p:nvSpPr>
          <p:spPr bwMode="auto">
            <a:xfrm>
              <a:off x="3178582"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a:gradFill>
                    <a:gsLst>
                      <a:gs pos="0">
                        <a:srgbClr val="FFFFFF"/>
                      </a:gs>
                      <a:gs pos="100000">
                        <a:srgbClr val="FFFFFF"/>
                      </a:gs>
                    </a:gsLst>
                    <a:lin ang="5400000" scaled="0"/>
                  </a:gradFill>
                  <a:latin typeface="Segoe UI Light" pitchFamily="34" charset="0"/>
                </a:rPr>
                <a:t>Windows Azure Queues</a:t>
              </a:r>
            </a:p>
          </p:txBody>
        </p:sp>
        <p:sp>
          <p:nvSpPr>
            <p:cNvPr id="82" name="Freeform 16"/>
            <p:cNvSpPr>
              <a:spLocks noEditPoints="1"/>
            </p:cNvSpPr>
            <p:nvPr/>
          </p:nvSpPr>
          <p:spPr bwMode="auto">
            <a:xfrm>
              <a:off x="3733948" y="1898650"/>
              <a:ext cx="1377923" cy="672083"/>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p:cNvGrpSpPr/>
          <p:nvPr/>
        </p:nvGrpSpPr>
        <p:grpSpPr>
          <a:xfrm>
            <a:off x="3254028" y="2110740"/>
            <a:ext cx="2488654" cy="2488654"/>
            <a:chOff x="6007805" y="1441450"/>
            <a:chExt cx="2488654" cy="2488654"/>
          </a:xfrm>
        </p:grpSpPr>
        <p:sp>
          <p:nvSpPr>
            <p:cNvPr id="25" name="Rectangle 24"/>
            <p:cNvSpPr/>
            <p:nvPr/>
          </p:nvSpPr>
          <p:spPr bwMode="auto">
            <a:xfrm>
              <a:off x="6007805" y="144145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Windows Azure Blobs</a:t>
              </a:r>
              <a:endParaRPr lang="en-US" sz="2800" dirty="0">
                <a:gradFill>
                  <a:gsLst>
                    <a:gs pos="0">
                      <a:srgbClr val="FFFFFF"/>
                    </a:gs>
                    <a:gs pos="100000">
                      <a:srgbClr val="FFFFFF"/>
                    </a:gs>
                  </a:gsLst>
                  <a:lin ang="5400000" scaled="0"/>
                </a:gradFill>
                <a:latin typeface="Segoe UI Light" pitchFamily="34" charset="0"/>
              </a:endParaRPr>
            </a:p>
          </p:txBody>
        </p:sp>
        <p:sp>
          <p:nvSpPr>
            <p:cNvPr id="29" name="Freeform 28"/>
            <p:cNvSpPr>
              <a:spLocks noEditPoints="1"/>
            </p:cNvSpPr>
            <p:nvPr/>
          </p:nvSpPr>
          <p:spPr bwMode="auto">
            <a:xfrm>
              <a:off x="6673150" y="1736887"/>
              <a:ext cx="1157964" cy="1020956"/>
            </a:xfrm>
            <a:custGeom>
              <a:avLst/>
              <a:gdLst>
                <a:gd name="T0" fmla="*/ 2220 w 3152"/>
                <a:gd name="T1" fmla="*/ 905 h 2780"/>
                <a:gd name="T2" fmla="*/ 2131 w 3152"/>
                <a:gd name="T3" fmla="*/ 764 h 2780"/>
                <a:gd name="T4" fmla="*/ 1420 w 3152"/>
                <a:gd name="T5" fmla="*/ 92 h 2780"/>
                <a:gd name="T6" fmla="*/ 1243 w 3152"/>
                <a:gd name="T7" fmla="*/ 2 h 2780"/>
                <a:gd name="T8" fmla="*/ 1243 w 3152"/>
                <a:gd name="T9" fmla="*/ 2 h 2780"/>
                <a:gd name="T10" fmla="*/ 1243 w 3152"/>
                <a:gd name="T11" fmla="*/ 2 h 2780"/>
                <a:gd name="T12" fmla="*/ 266 w 3152"/>
                <a:gd name="T13" fmla="*/ 2 h 2780"/>
                <a:gd name="T14" fmla="*/ 0 w 3152"/>
                <a:gd name="T15" fmla="*/ 226 h 2780"/>
                <a:gd name="T16" fmla="*/ 0 w 3152"/>
                <a:gd name="T17" fmla="*/ 2511 h 2780"/>
                <a:gd name="T18" fmla="*/ 266 w 3152"/>
                <a:gd name="T19" fmla="*/ 2780 h 2780"/>
                <a:gd name="T20" fmla="*/ 1953 w 3152"/>
                <a:gd name="T21" fmla="*/ 2780 h 2780"/>
                <a:gd name="T22" fmla="*/ 2220 w 3152"/>
                <a:gd name="T23" fmla="*/ 2511 h 2780"/>
                <a:gd name="T24" fmla="*/ 2220 w 3152"/>
                <a:gd name="T25" fmla="*/ 943 h 2780"/>
                <a:gd name="T26" fmla="*/ 2220 w 3152"/>
                <a:gd name="T27" fmla="*/ 905 h 2780"/>
                <a:gd name="T28" fmla="*/ 1243 w 3152"/>
                <a:gd name="T29" fmla="*/ 226 h 2780"/>
                <a:gd name="T30" fmla="*/ 1953 w 3152"/>
                <a:gd name="T31" fmla="*/ 943 h 2780"/>
                <a:gd name="T32" fmla="*/ 1243 w 3152"/>
                <a:gd name="T33" fmla="*/ 943 h 2780"/>
                <a:gd name="T34" fmla="*/ 1243 w 3152"/>
                <a:gd name="T35" fmla="*/ 226 h 2780"/>
                <a:gd name="T36" fmla="*/ 1243 w 3152"/>
                <a:gd name="T37" fmla="*/ 226 h 2780"/>
                <a:gd name="T38" fmla="*/ 1953 w 3152"/>
                <a:gd name="T39" fmla="*/ 2511 h 2780"/>
                <a:gd name="T40" fmla="*/ 266 w 3152"/>
                <a:gd name="T41" fmla="*/ 2511 h 2780"/>
                <a:gd name="T42" fmla="*/ 266 w 3152"/>
                <a:gd name="T43" fmla="*/ 226 h 2780"/>
                <a:gd name="T44" fmla="*/ 1021 w 3152"/>
                <a:gd name="T45" fmla="*/ 226 h 2780"/>
                <a:gd name="T46" fmla="*/ 1021 w 3152"/>
                <a:gd name="T47" fmla="*/ 943 h 2780"/>
                <a:gd name="T48" fmla="*/ 1243 w 3152"/>
                <a:gd name="T49" fmla="*/ 1212 h 2780"/>
                <a:gd name="T50" fmla="*/ 1953 w 3152"/>
                <a:gd name="T51" fmla="*/ 1212 h 2780"/>
                <a:gd name="T52" fmla="*/ 1953 w 3152"/>
                <a:gd name="T53" fmla="*/ 2511 h 2780"/>
                <a:gd name="T54" fmla="*/ 1953 w 3152"/>
                <a:gd name="T55" fmla="*/ 2511 h 2780"/>
                <a:gd name="T56" fmla="*/ 2575 w 3152"/>
                <a:gd name="T57" fmla="*/ 630 h 2780"/>
                <a:gd name="T58" fmla="*/ 2664 w 3152"/>
                <a:gd name="T59" fmla="*/ 854 h 2780"/>
                <a:gd name="T60" fmla="*/ 2664 w 3152"/>
                <a:gd name="T61" fmla="*/ 2511 h 2780"/>
                <a:gd name="T62" fmla="*/ 2442 w 3152"/>
                <a:gd name="T63" fmla="*/ 2780 h 2780"/>
                <a:gd name="T64" fmla="*/ 2353 w 3152"/>
                <a:gd name="T65" fmla="*/ 2780 h 2780"/>
                <a:gd name="T66" fmla="*/ 2442 w 3152"/>
                <a:gd name="T67" fmla="*/ 2556 h 2780"/>
                <a:gd name="T68" fmla="*/ 2442 w 3152"/>
                <a:gd name="T69" fmla="*/ 943 h 2780"/>
                <a:gd name="T70" fmla="*/ 2353 w 3152"/>
                <a:gd name="T71" fmla="*/ 674 h 2780"/>
                <a:gd name="T72" fmla="*/ 1642 w 3152"/>
                <a:gd name="T73" fmla="*/ 2 h 2780"/>
                <a:gd name="T74" fmla="*/ 1642 w 3152"/>
                <a:gd name="T75" fmla="*/ 2 h 2780"/>
                <a:gd name="T76" fmla="*/ 1731 w 3152"/>
                <a:gd name="T77" fmla="*/ 2 h 2780"/>
                <a:gd name="T78" fmla="*/ 1776 w 3152"/>
                <a:gd name="T79" fmla="*/ 2 h 2780"/>
                <a:gd name="T80" fmla="*/ 2086 w 3152"/>
                <a:gd name="T81" fmla="*/ 137 h 2780"/>
                <a:gd name="T82" fmla="*/ 2575 w 3152"/>
                <a:gd name="T83" fmla="*/ 630 h 2780"/>
                <a:gd name="T84" fmla="*/ 3063 w 3152"/>
                <a:gd name="T85" fmla="*/ 585 h 2780"/>
                <a:gd name="T86" fmla="*/ 3152 w 3152"/>
                <a:gd name="T87" fmla="*/ 764 h 2780"/>
                <a:gd name="T88" fmla="*/ 3152 w 3152"/>
                <a:gd name="T89" fmla="*/ 2511 h 2780"/>
                <a:gd name="T90" fmla="*/ 2886 w 3152"/>
                <a:gd name="T91" fmla="*/ 2780 h 2780"/>
                <a:gd name="T92" fmla="*/ 2841 w 3152"/>
                <a:gd name="T93" fmla="*/ 2780 h 2780"/>
                <a:gd name="T94" fmla="*/ 2886 w 3152"/>
                <a:gd name="T95" fmla="*/ 2556 h 2780"/>
                <a:gd name="T96" fmla="*/ 2886 w 3152"/>
                <a:gd name="T97" fmla="*/ 809 h 2780"/>
                <a:gd name="T98" fmla="*/ 2841 w 3152"/>
                <a:gd name="T99" fmla="*/ 630 h 2780"/>
                <a:gd name="T100" fmla="*/ 2220 w 3152"/>
                <a:gd name="T101" fmla="*/ 2 h 2780"/>
                <a:gd name="T102" fmla="*/ 2220 w 3152"/>
                <a:gd name="T103" fmla="*/ 2 h 2780"/>
                <a:gd name="T104" fmla="*/ 2264 w 3152"/>
                <a:gd name="T105" fmla="*/ 2 h 2780"/>
                <a:gd name="T106" fmla="*/ 2308 w 3152"/>
                <a:gd name="T107" fmla="*/ 2 h 2780"/>
                <a:gd name="T108" fmla="*/ 2619 w 3152"/>
                <a:gd name="T109" fmla="*/ 137 h 2780"/>
                <a:gd name="T110" fmla="*/ 3063 w 3152"/>
                <a:gd name="T111" fmla="*/ 585 h 2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52" h="2780">
                  <a:moveTo>
                    <a:pt x="2220" y="905"/>
                  </a:moveTo>
                  <a:cubicBezTo>
                    <a:pt x="2220" y="860"/>
                    <a:pt x="2204" y="833"/>
                    <a:pt x="2131" y="764"/>
                  </a:cubicBezTo>
                  <a:cubicBezTo>
                    <a:pt x="1419" y="93"/>
                    <a:pt x="1420" y="92"/>
                    <a:pt x="1420" y="92"/>
                  </a:cubicBezTo>
                  <a:cubicBezTo>
                    <a:pt x="1358" y="23"/>
                    <a:pt x="1304" y="2"/>
                    <a:pt x="1243" y="2"/>
                  </a:cubicBezTo>
                  <a:cubicBezTo>
                    <a:pt x="1243" y="2"/>
                    <a:pt x="1243" y="2"/>
                    <a:pt x="1243" y="2"/>
                  </a:cubicBezTo>
                  <a:cubicBezTo>
                    <a:pt x="1243" y="2"/>
                    <a:pt x="1243" y="2"/>
                    <a:pt x="1243" y="2"/>
                  </a:cubicBezTo>
                  <a:cubicBezTo>
                    <a:pt x="266" y="2"/>
                    <a:pt x="266" y="2"/>
                    <a:pt x="266" y="2"/>
                  </a:cubicBezTo>
                  <a:cubicBezTo>
                    <a:pt x="133" y="2"/>
                    <a:pt x="0" y="92"/>
                    <a:pt x="0" y="226"/>
                  </a:cubicBezTo>
                  <a:cubicBezTo>
                    <a:pt x="0" y="2511"/>
                    <a:pt x="0" y="2511"/>
                    <a:pt x="0" y="2511"/>
                  </a:cubicBezTo>
                  <a:cubicBezTo>
                    <a:pt x="0" y="2646"/>
                    <a:pt x="133" y="2780"/>
                    <a:pt x="266" y="2780"/>
                  </a:cubicBezTo>
                  <a:cubicBezTo>
                    <a:pt x="1953" y="2780"/>
                    <a:pt x="1953" y="2780"/>
                    <a:pt x="1953" y="2780"/>
                  </a:cubicBezTo>
                  <a:cubicBezTo>
                    <a:pt x="2086" y="2780"/>
                    <a:pt x="2220" y="2646"/>
                    <a:pt x="2220" y="2511"/>
                  </a:cubicBezTo>
                  <a:cubicBezTo>
                    <a:pt x="2220" y="943"/>
                    <a:pt x="2220" y="943"/>
                    <a:pt x="2220" y="943"/>
                  </a:cubicBezTo>
                  <a:lnTo>
                    <a:pt x="2220" y="905"/>
                  </a:lnTo>
                  <a:close/>
                  <a:moveTo>
                    <a:pt x="1243" y="226"/>
                  </a:moveTo>
                  <a:cubicBezTo>
                    <a:pt x="1953" y="943"/>
                    <a:pt x="1953" y="943"/>
                    <a:pt x="1953" y="943"/>
                  </a:cubicBezTo>
                  <a:cubicBezTo>
                    <a:pt x="1243" y="943"/>
                    <a:pt x="1243" y="943"/>
                    <a:pt x="1243" y="943"/>
                  </a:cubicBezTo>
                  <a:cubicBezTo>
                    <a:pt x="1243" y="226"/>
                    <a:pt x="1243" y="226"/>
                    <a:pt x="1243" y="226"/>
                  </a:cubicBezTo>
                  <a:cubicBezTo>
                    <a:pt x="1243" y="226"/>
                    <a:pt x="1243" y="226"/>
                    <a:pt x="1243" y="226"/>
                  </a:cubicBezTo>
                  <a:close/>
                  <a:moveTo>
                    <a:pt x="1953" y="2511"/>
                  </a:moveTo>
                  <a:cubicBezTo>
                    <a:pt x="266" y="2511"/>
                    <a:pt x="266" y="2511"/>
                    <a:pt x="266" y="2511"/>
                  </a:cubicBezTo>
                  <a:cubicBezTo>
                    <a:pt x="266" y="226"/>
                    <a:pt x="266" y="226"/>
                    <a:pt x="266" y="226"/>
                  </a:cubicBezTo>
                  <a:cubicBezTo>
                    <a:pt x="1021" y="226"/>
                    <a:pt x="1021" y="226"/>
                    <a:pt x="1021" y="226"/>
                  </a:cubicBezTo>
                  <a:cubicBezTo>
                    <a:pt x="1021" y="943"/>
                    <a:pt x="1021" y="943"/>
                    <a:pt x="1021" y="943"/>
                  </a:cubicBezTo>
                  <a:cubicBezTo>
                    <a:pt x="1021" y="1078"/>
                    <a:pt x="1110" y="1212"/>
                    <a:pt x="1243" y="1212"/>
                  </a:cubicBezTo>
                  <a:cubicBezTo>
                    <a:pt x="1953" y="1212"/>
                    <a:pt x="1953" y="1212"/>
                    <a:pt x="1953" y="1212"/>
                  </a:cubicBezTo>
                  <a:cubicBezTo>
                    <a:pt x="1953" y="2511"/>
                    <a:pt x="1953" y="2511"/>
                    <a:pt x="1953" y="2511"/>
                  </a:cubicBezTo>
                  <a:cubicBezTo>
                    <a:pt x="1953" y="2511"/>
                    <a:pt x="1953" y="2511"/>
                    <a:pt x="1953" y="2511"/>
                  </a:cubicBezTo>
                  <a:close/>
                  <a:moveTo>
                    <a:pt x="2575" y="630"/>
                  </a:moveTo>
                  <a:cubicBezTo>
                    <a:pt x="2619" y="674"/>
                    <a:pt x="2664" y="764"/>
                    <a:pt x="2664" y="854"/>
                  </a:cubicBezTo>
                  <a:cubicBezTo>
                    <a:pt x="2664" y="2511"/>
                    <a:pt x="2664" y="2511"/>
                    <a:pt x="2664" y="2511"/>
                  </a:cubicBezTo>
                  <a:cubicBezTo>
                    <a:pt x="2664" y="2646"/>
                    <a:pt x="2575" y="2780"/>
                    <a:pt x="2442" y="2780"/>
                  </a:cubicBezTo>
                  <a:cubicBezTo>
                    <a:pt x="2353" y="2780"/>
                    <a:pt x="2353" y="2780"/>
                    <a:pt x="2353" y="2780"/>
                  </a:cubicBezTo>
                  <a:cubicBezTo>
                    <a:pt x="2397" y="2691"/>
                    <a:pt x="2442" y="2646"/>
                    <a:pt x="2442" y="2556"/>
                  </a:cubicBezTo>
                  <a:cubicBezTo>
                    <a:pt x="2442" y="943"/>
                    <a:pt x="2442" y="943"/>
                    <a:pt x="2442" y="943"/>
                  </a:cubicBezTo>
                  <a:cubicBezTo>
                    <a:pt x="2442" y="854"/>
                    <a:pt x="2452" y="769"/>
                    <a:pt x="2353" y="674"/>
                  </a:cubicBezTo>
                  <a:cubicBezTo>
                    <a:pt x="1645" y="0"/>
                    <a:pt x="1642" y="2"/>
                    <a:pt x="1642" y="2"/>
                  </a:cubicBezTo>
                  <a:cubicBezTo>
                    <a:pt x="1642" y="2"/>
                    <a:pt x="1642" y="2"/>
                    <a:pt x="1642" y="2"/>
                  </a:cubicBezTo>
                  <a:cubicBezTo>
                    <a:pt x="1731" y="2"/>
                    <a:pt x="1731" y="2"/>
                    <a:pt x="1731" y="2"/>
                  </a:cubicBezTo>
                  <a:cubicBezTo>
                    <a:pt x="1776" y="2"/>
                    <a:pt x="1776" y="2"/>
                    <a:pt x="1776" y="2"/>
                  </a:cubicBezTo>
                  <a:cubicBezTo>
                    <a:pt x="1820" y="2"/>
                    <a:pt x="1953" y="2"/>
                    <a:pt x="2086" y="137"/>
                  </a:cubicBezTo>
                  <a:cubicBezTo>
                    <a:pt x="2575" y="630"/>
                    <a:pt x="2575" y="630"/>
                    <a:pt x="2575" y="630"/>
                  </a:cubicBezTo>
                  <a:moveTo>
                    <a:pt x="3063" y="585"/>
                  </a:moveTo>
                  <a:cubicBezTo>
                    <a:pt x="3108" y="630"/>
                    <a:pt x="3152" y="719"/>
                    <a:pt x="3152" y="764"/>
                  </a:cubicBezTo>
                  <a:cubicBezTo>
                    <a:pt x="3152" y="2511"/>
                    <a:pt x="3152" y="2511"/>
                    <a:pt x="3152" y="2511"/>
                  </a:cubicBezTo>
                  <a:cubicBezTo>
                    <a:pt x="3152" y="2646"/>
                    <a:pt x="3019" y="2780"/>
                    <a:pt x="2886" y="2780"/>
                  </a:cubicBezTo>
                  <a:cubicBezTo>
                    <a:pt x="2841" y="2780"/>
                    <a:pt x="2841" y="2780"/>
                    <a:pt x="2841" y="2780"/>
                  </a:cubicBezTo>
                  <a:cubicBezTo>
                    <a:pt x="2886" y="2691"/>
                    <a:pt x="2886" y="2646"/>
                    <a:pt x="2886" y="2556"/>
                  </a:cubicBezTo>
                  <a:cubicBezTo>
                    <a:pt x="2886" y="809"/>
                    <a:pt x="2886" y="809"/>
                    <a:pt x="2886" y="809"/>
                  </a:cubicBezTo>
                  <a:cubicBezTo>
                    <a:pt x="2886" y="764"/>
                    <a:pt x="2886" y="674"/>
                    <a:pt x="2841" y="630"/>
                  </a:cubicBezTo>
                  <a:cubicBezTo>
                    <a:pt x="2220" y="2"/>
                    <a:pt x="2220" y="2"/>
                    <a:pt x="2220" y="2"/>
                  </a:cubicBezTo>
                  <a:cubicBezTo>
                    <a:pt x="2220" y="2"/>
                    <a:pt x="2220" y="2"/>
                    <a:pt x="2220" y="2"/>
                  </a:cubicBezTo>
                  <a:cubicBezTo>
                    <a:pt x="2264" y="2"/>
                    <a:pt x="2264" y="2"/>
                    <a:pt x="2264" y="2"/>
                  </a:cubicBezTo>
                  <a:cubicBezTo>
                    <a:pt x="2308" y="2"/>
                    <a:pt x="2308" y="2"/>
                    <a:pt x="2308" y="2"/>
                  </a:cubicBezTo>
                  <a:cubicBezTo>
                    <a:pt x="2397" y="2"/>
                    <a:pt x="2486" y="2"/>
                    <a:pt x="2619" y="137"/>
                  </a:cubicBezTo>
                  <a:cubicBezTo>
                    <a:pt x="3063" y="585"/>
                    <a:pt x="3063" y="585"/>
                    <a:pt x="3063" y="585"/>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p:cNvGrpSpPr/>
          <p:nvPr/>
        </p:nvGrpSpPr>
        <p:grpSpPr>
          <a:xfrm>
            <a:off x="8723859" y="2110740"/>
            <a:ext cx="2488654" cy="2488654"/>
            <a:chOff x="8723859" y="2110740"/>
            <a:chExt cx="2488654" cy="2488654"/>
          </a:xfrm>
        </p:grpSpPr>
        <p:sp>
          <p:nvSpPr>
            <p:cNvPr id="26" name="Rectangle 25"/>
            <p:cNvSpPr/>
            <p:nvPr/>
          </p:nvSpPr>
          <p:spPr bwMode="auto">
            <a:xfrm>
              <a:off x="8723859" y="2110740"/>
              <a:ext cx="2488654" cy="24886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2800" dirty="0" smtClean="0">
                  <a:gradFill>
                    <a:gsLst>
                      <a:gs pos="0">
                        <a:srgbClr val="FFFFFF"/>
                      </a:gs>
                      <a:gs pos="100000">
                        <a:srgbClr val="FFFFFF"/>
                      </a:gs>
                    </a:gsLst>
                    <a:lin ang="5400000" scaled="0"/>
                  </a:gradFill>
                  <a:latin typeface="Segoe UI Light" pitchFamily="34" charset="0"/>
                </a:rPr>
                <a:t>SQL</a:t>
              </a:r>
              <a:br>
                <a:rPr lang="en-US" sz="2800" dirty="0" smtClean="0">
                  <a:gradFill>
                    <a:gsLst>
                      <a:gs pos="0">
                        <a:srgbClr val="FFFFFF"/>
                      </a:gs>
                      <a:gs pos="100000">
                        <a:srgbClr val="FFFFFF"/>
                      </a:gs>
                    </a:gsLst>
                    <a:lin ang="5400000" scaled="0"/>
                  </a:gradFill>
                  <a:latin typeface="Segoe UI Light" pitchFamily="34" charset="0"/>
                </a:rPr>
              </a:br>
              <a:r>
                <a:rPr lang="en-US" sz="2800" dirty="0" smtClean="0">
                  <a:gradFill>
                    <a:gsLst>
                      <a:gs pos="0">
                        <a:srgbClr val="FFFFFF"/>
                      </a:gs>
                      <a:gs pos="100000">
                        <a:srgbClr val="FFFFFF"/>
                      </a:gs>
                    </a:gsLst>
                    <a:lin ang="5400000" scaled="0"/>
                  </a:gradFill>
                  <a:latin typeface="Segoe UI Light" pitchFamily="34" charset="0"/>
                </a:rPr>
                <a:t>Azure</a:t>
              </a:r>
              <a:endParaRPr lang="en-US" sz="2800" dirty="0">
                <a:gradFill>
                  <a:gsLst>
                    <a:gs pos="0">
                      <a:srgbClr val="FFFFFF"/>
                    </a:gs>
                    <a:gs pos="100000">
                      <a:srgbClr val="FFFFFF"/>
                    </a:gs>
                  </a:gsLst>
                  <a:lin ang="5400000" scaled="0"/>
                </a:gradFill>
                <a:latin typeface="Segoe UI Light" pitchFamily="34" charset="0"/>
              </a:endParaRPr>
            </a:p>
          </p:txBody>
        </p:sp>
        <p:grpSp>
          <p:nvGrpSpPr>
            <p:cNvPr id="30" name="Group 29"/>
            <p:cNvGrpSpPr/>
            <p:nvPr/>
          </p:nvGrpSpPr>
          <p:grpSpPr>
            <a:xfrm>
              <a:off x="9375009" y="2396478"/>
              <a:ext cx="1186354" cy="1201726"/>
              <a:chOff x="9704783" y="5283200"/>
              <a:chExt cx="1187920" cy="1203314"/>
            </a:xfrm>
            <a:solidFill>
              <a:schemeClr val="accent4"/>
            </a:solidFill>
          </p:grpSpPr>
          <p:sp>
            <p:nvSpPr>
              <p:cNvPr id="32" name="Freeform 6"/>
              <p:cNvSpPr>
                <a:spLocks noEditPoints="1"/>
              </p:cNvSpPr>
              <p:nvPr/>
            </p:nvSpPr>
            <p:spPr bwMode="auto">
              <a:xfrm>
                <a:off x="9704783" y="5299620"/>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33" name="Freeform 6"/>
              <p:cNvSpPr>
                <a:spLocks noEditPoints="1"/>
              </p:cNvSpPr>
              <p:nvPr/>
            </p:nvSpPr>
            <p:spPr bwMode="auto">
              <a:xfrm>
                <a:off x="10328757" y="5283200"/>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nvGrpSpPr>
              <p:cNvPr id="34" name="Group 33"/>
              <p:cNvGrpSpPr/>
              <p:nvPr/>
            </p:nvGrpSpPr>
            <p:grpSpPr>
              <a:xfrm>
                <a:off x="10016770" y="5472034"/>
                <a:ext cx="563946" cy="1014480"/>
                <a:chOff x="10016770" y="5472034"/>
                <a:chExt cx="563946" cy="1014480"/>
              </a:xfrm>
              <a:grpFill/>
            </p:grpSpPr>
            <p:sp>
              <p:nvSpPr>
                <p:cNvPr id="35" name="Oval 34"/>
                <p:cNvSpPr/>
                <p:nvPr/>
              </p:nvSpPr>
              <p:spPr bwMode="auto">
                <a:xfrm>
                  <a:off x="10051256" y="5484019"/>
                  <a:ext cx="500063" cy="133350"/>
                </a:xfrm>
                <a:prstGeom prst="ellipse">
                  <a:avLst/>
                </a:prstGeom>
                <a:solidFill>
                  <a:schemeClr val="accent4"/>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Freeform 6"/>
                <p:cNvSpPr>
                  <a:spLocks noEditPoints="1"/>
                </p:cNvSpPr>
                <p:nvPr/>
              </p:nvSpPr>
              <p:spPr bwMode="auto">
                <a:xfrm>
                  <a:off x="10016770" y="5472034"/>
                  <a:ext cx="563946" cy="1014480"/>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12700">
                  <a:solidFill>
                    <a:schemeClr val="accent4"/>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grpSp>
    </p:spTree>
    <p:extLst>
      <p:ext uri="{BB962C8B-B14F-4D97-AF65-F5344CB8AC3E}">
        <p14:creationId xmlns:p14="http://schemas.microsoft.com/office/powerpoint/2010/main" val="215442903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Storage: Secrets</a:t>
            </a:r>
            <a:endParaRPr lang="en-US" dirty="0"/>
          </a:p>
        </p:txBody>
      </p:sp>
      <p:sp>
        <p:nvSpPr>
          <p:cNvPr id="3" name="Text Placeholder 2"/>
          <p:cNvSpPr>
            <a:spLocks noGrp="1"/>
          </p:cNvSpPr>
          <p:nvPr>
            <p:ph type="body" sz="quarter" idx="10"/>
          </p:nvPr>
        </p:nvSpPr>
        <p:spPr>
          <a:xfrm>
            <a:off x="519112" y="1447799"/>
            <a:ext cx="11149013" cy="3000821"/>
          </a:xfrm>
        </p:spPr>
        <p:txBody>
          <a:bodyPr/>
          <a:lstStyle/>
          <a:p>
            <a:r>
              <a:rPr lang="en-US" dirty="0" smtClean="0">
                <a:solidFill>
                  <a:schemeClr val="accent4">
                    <a:alpha val="99000"/>
                  </a:schemeClr>
                </a:solidFill>
              </a:rPr>
              <a:t>Windows Azure</a:t>
            </a:r>
          </a:p>
          <a:p>
            <a:pPr lvl="1"/>
            <a:r>
              <a:rPr lang="en-US" dirty="0" smtClean="0"/>
              <a:t>Storage name</a:t>
            </a:r>
          </a:p>
          <a:p>
            <a:pPr lvl="1"/>
            <a:r>
              <a:rPr lang="en-US" dirty="0" smtClean="0"/>
              <a:t>Storage key</a:t>
            </a:r>
          </a:p>
          <a:p>
            <a:pPr lvl="1"/>
            <a:endParaRPr lang="en-US" dirty="0" smtClean="0"/>
          </a:p>
          <a:p>
            <a:r>
              <a:rPr lang="en-US" dirty="0">
                <a:solidFill>
                  <a:schemeClr val="accent4">
                    <a:alpha val="99000"/>
                  </a:schemeClr>
                </a:solidFill>
              </a:rPr>
              <a:t>SQL Azure</a:t>
            </a:r>
          </a:p>
          <a:p>
            <a:pPr lvl="1"/>
            <a:r>
              <a:rPr lang="en-US" dirty="0" smtClean="0"/>
              <a:t>Username</a:t>
            </a:r>
          </a:p>
          <a:p>
            <a:pPr lvl="1"/>
            <a:r>
              <a:rPr lang="en-US" dirty="0" smtClean="0"/>
              <a:t>Password</a:t>
            </a:r>
          </a:p>
          <a:p>
            <a:pPr lvl="1"/>
            <a:endParaRPr lang="en-US" dirty="0" smtClean="0"/>
          </a:p>
        </p:txBody>
      </p:sp>
      <p:sp>
        <p:nvSpPr>
          <p:cNvPr id="7" name="Rectangle 6"/>
          <p:cNvSpPr/>
          <p:nvPr/>
        </p:nvSpPr>
        <p:spPr>
          <a:xfrm>
            <a:off x="747712" y="5658851"/>
            <a:ext cx="10693400" cy="738642"/>
          </a:xfrm>
          <a:prstGeom prst="rect">
            <a:avLst/>
          </a:prstGeom>
        </p:spPr>
        <p:txBody>
          <a:bodyPr wrap="square" lIns="121899" tIns="60949" rIns="121899" bIns="60949">
            <a:spAutoFit/>
          </a:bodyPr>
          <a:lstStyle/>
          <a:p>
            <a:pPr marL="65082"/>
            <a:r>
              <a:rPr lang="en-US" sz="4000" spc="-100" dirty="0">
                <a:solidFill>
                  <a:schemeClr val="accent4">
                    <a:alpha val="99000"/>
                  </a:schemeClr>
                </a:solidFill>
                <a:latin typeface="Segoe UI Light" pitchFamily="34" charset="0"/>
              </a:rPr>
              <a:t>Once you share your secret, it’s no longer secret</a:t>
            </a:r>
          </a:p>
        </p:txBody>
      </p:sp>
      <p:sp>
        <p:nvSpPr>
          <p:cNvPr id="11" name="Rectangle 10"/>
          <p:cNvSpPr/>
          <p:nvPr/>
        </p:nvSpPr>
        <p:spPr bwMode="auto">
          <a:xfrm>
            <a:off x="4907280" y="1033925"/>
            <a:ext cx="7281545" cy="46451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8659" y="1221884"/>
            <a:ext cx="7026363" cy="4262121"/>
          </a:xfrm>
          <a:prstGeom prst="rect">
            <a:avLst/>
          </a:prstGeom>
          <a:noFill/>
          <a:ln>
            <a:noFill/>
          </a:ln>
          <a:extLst/>
        </p:spPr>
      </p:pic>
      <p:sp>
        <p:nvSpPr>
          <p:cNvPr id="4" name="Rectangle 3"/>
          <p:cNvSpPr/>
          <p:nvPr/>
        </p:nvSpPr>
        <p:spPr>
          <a:xfrm>
            <a:off x="8410310" y="4465465"/>
            <a:ext cx="3555074" cy="3048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0251" y="2118266"/>
            <a:ext cx="6881607" cy="2476500"/>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sp>
        <p:nvSpPr>
          <p:cNvPr id="5" name="Rectangle 4"/>
          <p:cNvSpPr/>
          <p:nvPr/>
        </p:nvSpPr>
        <p:spPr>
          <a:xfrm>
            <a:off x="5261530" y="2542684"/>
            <a:ext cx="6703854" cy="14224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 t="600" r="273"/>
          <a:stretch/>
        </p:blipFill>
        <p:spPr bwMode="auto">
          <a:xfrm>
            <a:off x="5573849" y="1254666"/>
            <a:ext cx="6293032" cy="4203701"/>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sp>
        <p:nvSpPr>
          <p:cNvPr id="6" name="Rectangle 5"/>
          <p:cNvSpPr/>
          <p:nvPr/>
        </p:nvSpPr>
        <p:spPr>
          <a:xfrm>
            <a:off x="5873490" y="2136284"/>
            <a:ext cx="3250353" cy="203200"/>
          </a:xfrm>
          <a:prstGeom prst="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Tree>
    <p:extLst>
      <p:ext uri="{BB962C8B-B14F-4D97-AF65-F5344CB8AC3E}">
        <p14:creationId xmlns:p14="http://schemas.microsoft.com/office/powerpoint/2010/main" val="35919889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9"/>
                                        </p:tgtEl>
                                        <p:attrNameLst>
                                          <p:attrName>style.visibility</p:attrName>
                                        </p:attrNameLst>
                                      </p:cBhvr>
                                      <p:to>
                                        <p:strVal val="visible"/>
                                      </p:to>
                                    </p:set>
                                    <p:animEffect transition="in" filter="fade">
                                      <p:cBhvr>
                                        <p:cTn id="15" dur="500"/>
                                        <p:tgtEl>
                                          <p:spTgt spid="10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xit" presetSubtype="0" fill="hold" grpId="2"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028"/>
                                        </p:tgtEl>
                                      </p:cBhvr>
                                    </p:animEffect>
                                    <p:set>
                                      <p:cBhvr>
                                        <p:cTn id="24" dur="1" fill="hold">
                                          <p:stCondLst>
                                            <p:cond delay="499"/>
                                          </p:stCondLst>
                                        </p:cTn>
                                        <p:tgtEl>
                                          <p:spTgt spid="10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500"/>
                                        <p:tgtEl>
                                          <p:spTgt spid="10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xit" presetSubtype="0" fill="hold" grpId="1" nodeType="withEffect">
                                  <p:stCondLst>
                                    <p:cond delay="0"/>
                                  </p:stCondLst>
                                  <p:childTnLst>
                                    <p:animEffect transition="out" filter="fade">
                                      <p:cBhvr>
                                        <p:cTn id="34" dur="500"/>
                                        <p:tgtEl>
                                          <p:spTgt spid="4"/>
                                        </p:tgtEl>
                                      </p:cBhvr>
                                    </p:animEffect>
                                    <p:set>
                                      <p:cBhvr>
                                        <p:cTn id="35" dur="1" fill="hold">
                                          <p:stCondLst>
                                            <p:cond delay="499"/>
                                          </p:stCondLst>
                                        </p:cTn>
                                        <p:tgtEl>
                                          <p:spTgt spid="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28"/>
                                        </p:tgtEl>
                                      </p:cBhvr>
                                    </p:animEffect>
                                    <p:set>
                                      <p:cBhvr>
                                        <p:cTn id="38" dur="1" fill="hold">
                                          <p:stCondLst>
                                            <p:cond delay="499"/>
                                          </p:stCondLst>
                                        </p:cTn>
                                        <p:tgtEl>
                                          <p:spTgt spid="102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029"/>
                                        </p:tgtEl>
                                      </p:cBhvr>
                                    </p:animEffect>
                                    <p:set>
                                      <p:cBhvr>
                                        <p:cTn id="41" dur="1" fill="hold">
                                          <p:stCondLst>
                                            <p:cond delay="499"/>
                                          </p:stCondLst>
                                        </p:cTn>
                                        <p:tgtEl>
                                          <p:spTgt spid="10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5"/>
                                        </p:tgtEl>
                                      </p:cBhvr>
                                    </p:animEffect>
                                    <p:set>
                                      <p:cBhvr>
                                        <p:cTn id="44" dur="1" fill="hold">
                                          <p:stCondLst>
                                            <p:cond delay="499"/>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animBg="1"/>
      <p:bldP spid="4" grpId="1" animBg="1"/>
      <p:bldP spid="4" grpId="2" animBg="1"/>
      <p:bldP spid="5" grpId="0" animBg="1"/>
      <p:bldP spid="5"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519112" y="228600"/>
            <a:ext cx="11149013" cy="664797"/>
          </a:xfrm>
        </p:spPr>
        <p:txBody>
          <a:bodyPr/>
          <a:lstStyle/>
          <a:p>
            <a:r>
              <a:rPr lang="en-US" sz="4800" dirty="0" smtClean="0"/>
              <a:t>Blob Storage: </a:t>
            </a:r>
            <a:r>
              <a:rPr lang="en-US" sz="4800" dirty="0"/>
              <a:t>How do we keep secrets secret?</a:t>
            </a:r>
          </a:p>
        </p:txBody>
      </p:sp>
      <p:sp>
        <p:nvSpPr>
          <p:cNvPr id="3" name="Text Placeholder 2"/>
          <p:cNvSpPr>
            <a:spLocks noGrp="1"/>
          </p:cNvSpPr>
          <p:nvPr>
            <p:ph type="body" sz="quarter" idx="10"/>
          </p:nvPr>
        </p:nvSpPr>
        <p:spPr>
          <a:xfrm>
            <a:off x="519112" y="1882643"/>
            <a:ext cx="11149013" cy="2562240"/>
          </a:xfrm>
        </p:spPr>
        <p:txBody>
          <a:bodyPr/>
          <a:lstStyle/>
          <a:p>
            <a:r>
              <a:rPr lang="en-US" sz="4400" dirty="0" smtClean="0"/>
              <a:t>Proxy the requests</a:t>
            </a:r>
          </a:p>
          <a:p>
            <a:r>
              <a:rPr lang="en-US" sz="2000" dirty="0">
                <a:latin typeface="+mj-lt"/>
              </a:rPr>
              <a:t/>
            </a:r>
            <a:br>
              <a:rPr lang="en-US" sz="2000" dirty="0">
                <a:latin typeface="+mj-lt"/>
              </a:rPr>
            </a:br>
            <a:r>
              <a:rPr lang="en-US" sz="3600" dirty="0" smtClean="0">
                <a:solidFill>
                  <a:schemeClr val="accent4">
                    <a:alpha val="99000"/>
                  </a:schemeClr>
                </a:solidFill>
              </a:rPr>
              <a:t>1. Client </a:t>
            </a:r>
            <a:r>
              <a:rPr lang="en-US" sz="3600" dirty="0">
                <a:solidFill>
                  <a:schemeClr val="accent4">
                    <a:alpha val="99000"/>
                  </a:schemeClr>
                </a:solidFill>
              </a:rPr>
              <a:t>sends data to web role</a:t>
            </a:r>
          </a:p>
          <a:p>
            <a:pPr marL="977900"/>
            <a:endParaRPr lang="en-US" sz="2400" dirty="0">
              <a:latin typeface="+mj-lt"/>
            </a:endParaRPr>
          </a:p>
          <a:p>
            <a:r>
              <a:rPr lang="en-US" sz="3600" dirty="0" smtClean="0">
                <a:solidFill>
                  <a:schemeClr val="accent4">
                    <a:alpha val="99000"/>
                  </a:schemeClr>
                </a:solidFill>
              </a:rPr>
              <a:t>2. Web </a:t>
            </a:r>
            <a:r>
              <a:rPr lang="en-US" sz="3600" dirty="0">
                <a:solidFill>
                  <a:schemeClr val="accent4">
                    <a:alpha val="99000"/>
                  </a:schemeClr>
                </a:solidFill>
              </a:rPr>
              <a:t>role sends data to storage</a:t>
            </a:r>
          </a:p>
        </p:txBody>
      </p:sp>
      <p:cxnSp>
        <p:nvCxnSpPr>
          <p:cNvPr id="5" name="Straight Connector 4"/>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6" name="Curved Connector 5"/>
          <p:cNvCxnSpPr/>
          <p:nvPr/>
        </p:nvCxnSpPr>
        <p:spPr>
          <a:xfrm rot="5400000" flipH="1" flipV="1">
            <a:off x="8471819" y="1810730"/>
            <a:ext cx="301531" cy="1303679"/>
          </a:xfrm>
          <a:prstGeom prst="curvedConnector2">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8" name="TextBox 7"/>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9" name="TextBox 8"/>
          <p:cNvSpPr txBox="1"/>
          <p:nvPr/>
        </p:nvSpPr>
        <p:spPr>
          <a:xfrm>
            <a:off x="8317000" y="1978163"/>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(2)</a:t>
            </a:r>
          </a:p>
        </p:txBody>
      </p:sp>
      <p:grpSp>
        <p:nvGrpSpPr>
          <p:cNvPr id="27" name="Group 26"/>
          <p:cNvGrpSpPr/>
          <p:nvPr/>
        </p:nvGrpSpPr>
        <p:grpSpPr>
          <a:xfrm>
            <a:off x="7285672" y="2730134"/>
            <a:ext cx="1177607" cy="1177607"/>
            <a:chOff x="7285672" y="2730134"/>
            <a:chExt cx="1177607" cy="1177607"/>
          </a:xfrm>
        </p:grpSpPr>
        <p:sp>
          <p:nvSpPr>
            <p:cNvPr id="26" name="Rectangle 25"/>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3" name="Group 22"/>
            <p:cNvGrpSpPr/>
            <p:nvPr/>
          </p:nvGrpSpPr>
          <p:grpSpPr bwMode="black">
            <a:xfrm>
              <a:off x="7450132" y="2858980"/>
              <a:ext cx="897912" cy="920540"/>
              <a:chOff x="8587171" y="5108012"/>
              <a:chExt cx="1184275" cy="1214438"/>
            </a:xfrm>
            <a:solidFill>
              <a:schemeClr val="bg1"/>
            </a:solidFill>
          </p:grpSpPr>
          <p:sp>
            <p:nvSpPr>
              <p:cNvPr id="24"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5"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22" name="Rectangle 21"/>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4"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1"/>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065574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Blob Storage: </a:t>
            </a:r>
            <a:r>
              <a:rPr lang="en-US" sz="4800" dirty="0"/>
              <a:t>Using Shared Access Signatures </a:t>
            </a:r>
          </a:p>
        </p:txBody>
      </p:sp>
      <p:sp>
        <p:nvSpPr>
          <p:cNvPr id="3" name="Text Placeholder 2"/>
          <p:cNvSpPr>
            <a:spLocks noGrp="1"/>
          </p:cNvSpPr>
          <p:nvPr>
            <p:ph type="body" sz="quarter" idx="10"/>
          </p:nvPr>
        </p:nvSpPr>
        <p:spPr>
          <a:xfrm>
            <a:off x="519112" y="1447799"/>
            <a:ext cx="11149013" cy="3185487"/>
          </a:xfrm>
        </p:spPr>
        <p:txBody>
          <a:bodyPr/>
          <a:lstStyle/>
          <a:p>
            <a:pPr>
              <a:spcAft>
                <a:spcPts val="1800"/>
              </a:spcAft>
            </a:pPr>
            <a:r>
              <a:rPr lang="en-US" sz="3600" dirty="0" smtClean="0">
                <a:solidFill>
                  <a:schemeClr val="accent4">
                    <a:alpha val="99000"/>
                  </a:schemeClr>
                </a:solidFill>
              </a:rPr>
              <a:t>1. Client makes request </a:t>
            </a:r>
            <a:br>
              <a:rPr lang="en-US" sz="3600" dirty="0" smtClean="0">
                <a:solidFill>
                  <a:schemeClr val="accent4">
                    <a:alpha val="99000"/>
                  </a:schemeClr>
                </a:solidFill>
              </a:rPr>
            </a:br>
            <a:r>
              <a:rPr lang="en-US" sz="3600" dirty="0" smtClean="0">
                <a:solidFill>
                  <a:schemeClr val="accent4">
                    <a:alpha val="99000"/>
                  </a:schemeClr>
                </a:solidFill>
              </a:rPr>
              <a:t>of Web Role for SAS</a:t>
            </a:r>
          </a:p>
          <a:p>
            <a:pPr>
              <a:spcAft>
                <a:spcPts val="1800"/>
              </a:spcAft>
            </a:pPr>
            <a:r>
              <a:rPr lang="en-US" sz="3600" dirty="0" smtClean="0">
                <a:solidFill>
                  <a:schemeClr val="accent4">
                    <a:alpha val="99000"/>
                  </a:schemeClr>
                </a:solidFill>
              </a:rPr>
              <a:t>2. Web Role sends client SAS</a:t>
            </a:r>
          </a:p>
          <a:p>
            <a:pPr>
              <a:spcAft>
                <a:spcPts val="1800"/>
              </a:spcAft>
            </a:pPr>
            <a:r>
              <a:rPr lang="en-US" sz="3600" dirty="0" smtClean="0">
                <a:solidFill>
                  <a:schemeClr val="accent4">
                    <a:alpha val="99000"/>
                  </a:schemeClr>
                </a:solidFill>
              </a:rPr>
              <a:t>3. Client makes request</a:t>
            </a:r>
          </a:p>
          <a:p>
            <a:pPr>
              <a:spcAft>
                <a:spcPts val="1800"/>
              </a:spcAft>
            </a:pPr>
            <a:r>
              <a:rPr lang="en-US" sz="3600" dirty="0" smtClean="0">
                <a:solidFill>
                  <a:schemeClr val="accent4">
                    <a:alpha val="99000"/>
                  </a:schemeClr>
                </a:solidFill>
              </a:rPr>
              <a:t>4. Client gets response</a:t>
            </a:r>
            <a:endParaRPr lang="en-US" sz="3600" dirty="0">
              <a:solidFill>
                <a:schemeClr val="accent4">
                  <a:alpha val="99000"/>
                </a:schemeClr>
              </a:solidFill>
            </a:endParaRPr>
          </a:p>
        </p:txBody>
      </p:sp>
      <p:sp>
        <p:nvSpPr>
          <p:cNvPr id="25"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7" name="Straight Connector 26"/>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30" name="TextBox 29"/>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40" name="Rectangle 3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4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43" name="Straight Connector 42"/>
          <p:cNvCxnSpPr/>
          <p:nvPr/>
        </p:nvCxnSpPr>
        <p:spPr>
          <a:xfrm flipH="1" flipV="1">
            <a:off x="8080514" y="3846444"/>
            <a:ext cx="1190486" cy="128118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grpSp>
        <p:nvGrpSpPr>
          <p:cNvPr id="35" name="Group 34"/>
          <p:cNvGrpSpPr/>
          <p:nvPr/>
        </p:nvGrpSpPr>
        <p:grpSpPr>
          <a:xfrm>
            <a:off x="7285672" y="2730134"/>
            <a:ext cx="1177607" cy="1177607"/>
            <a:chOff x="7285672" y="2730134"/>
            <a:chExt cx="1177607" cy="1177607"/>
          </a:xfrm>
        </p:grpSpPr>
        <p:sp>
          <p:nvSpPr>
            <p:cNvPr id="36" name="Rectangle 35"/>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37" name="Group 36"/>
            <p:cNvGrpSpPr/>
            <p:nvPr/>
          </p:nvGrpSpPr>
          <p:grpSpPr bwMode="black">
            <a:xfrm>
              <a:off x="7450132" y="2858980"/>
              <a:ext cx="897912" cy="920540"/>
              <a:chOff x="8587171" y="5108012"/>
              <a:chExt cx="1184275" cy="1214438"/>
            </a:xfrm>
            <a:solidFill>
              <a:schemeClr val="bg1"/>
            </a:solidFill>
          </p:grpSpPr>
          <p:sp>
            <p:nvSpPr>
              <p:cNvPr id="38"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39"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10" name="Freeform 5"/>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12" name="Straight Arrow Connector 11"/>
          <p:cNvCxnSpPr/>
          <p:nvPr/>
        </p:nvCxnSpPr>
        <p:spPr>
          <a:xfrm>
            <a:off x="9561443" y="2703443"/>
            <a:ext cx="0" cy="1938131"/>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44" name="Straight Arrow Connector 43"/>
          <p:cNvCxnSpPr/>
          <p:nvPr/>
        </p:nvCxnSpPr>
        <p:spPr>
          <a:xfrm>
            <a:off x="9819860" y="2703443"/>
            <a:ext cx="0" cy="1938131"/>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45" name="TextBox 44"/>
          <p:cNvSpPr txBox="1"/>
          <p:nvPr/>
        </p:nvSpPr>
        <p:spPr>
          <a:xfrm>
            <a:off x="8823896" y="4303919"/>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(2)</a:t>
            </a:r>
          </a:p>
        </p:txBody>
      </p:sp>
      <p:sp>
        <p:nvSpPr>
          <p:cNvPr id="46" name="TextBox 45"/>
          <p:cNvSpPr txBox="1"/>
          <p:nvPr/>
        </p:nvSpPr>
        <p:spPr>
          <a:xfrm>
            <a:off x="9171765" y="2902502"/>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sp>
        <p:nvSpPr>
          <p:cNvPr id="47" name="TextBox 46"/>
          <p:cNvSpPr txBox="1"/>
          <p:nvPr/>
        </p:nvSpPr>
        <p:spPr>
          <a:xfrm>
            <a:off x="9887382" y="2902502"/>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(4)</a:t>
            </a:r>
            <a:endParaRPr lang="en-US" sz="2000" dirty="0">
              <a:gradFill>
                <a:gsLst>
                  <a:gs pos="0">
                    <a:srgbClr val="595959"/>
                  </a:gs>
                  <a:gs pos="86000">
                    <a:srgbClr val="595959"/>
                  </a:gs>
                </a:gsLst>
                <a:lin ang="5400000" scaled="0"/>
              </a:gradFill>
              <a:latin typeface="+mj-lt"/>
            </a:endParaRPr>
          </a:p>
        </p:txBody>
      </p:sp>
    </p:spTree>
    <p:extLst>
      <p:ext uri="{BB962C8B-B14F-4D97-AF65-F5344CB8AC3E}">
        <p14:creationId xmlns:p14="http://schemas.microsoft.com/office/powerpoint/2010/main" val="129594726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 presetClass="entr" presetSubtype="0" fill="hold" nodeType="withEffect">
                                  <p:stCondLst>
                                    <p:cond delay="0"/>
                                  </p:stCondLst>
                                  <p:childTnLst>
                                    <p:set>
                                      <p:cBhvr>
                                        <p:cTn id="4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5" grpId="0"/>
      <p:bldP spid="46"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t>
            </a:r>
            <a:r>
              <a:rPr lang="en-US" dirty="0"/>
              <a:t>SQL Azure</a:t>
            </a:r>
          </a:p>
        </p:txBody>
      </p:sp>
      <p:sp>
        <p:nvSpPr>
          <p:cNvPr id="3" name="Text Placeholder 2"/>
          <p:cNvSpPr>
            <a:spLocks noGrp="1"/>
          </p:cNvSpPr>
          <p:nvPr>
            <p:ph type="body" sz="quarter" idx="10"/>
          </p:nvPr>
        </p:nvSpPr>
        <p:spPr>
          <a:xfrm>
            <a:off x="519112" y="1447799"/>
            <a:ext cx="5825932" cy="4681282"/>
          </a:xfrm>
        </p:spPr>
        <p:txBody>
          <a:bodyPr/>
          <a:lstStyle/>
          <a:p>
            <a:pPr>
              <a:spcAft>
                <a:spcPts val="1800"/>
              </a:spcAft>
            </a:pPr>
            <a:r>
              <a:rPr lang="en-US" sz="3600" dirty="0" smtClean="0">
                <a:solidFill>
                  <a:schemeClr val="accent4">
                    <a:alpha val="99000"/>
                  </a:schemeClr>
                </a:solidFill>
              </a:rPr>
              <a:t>1. Client </a:t>
            </a:r>
            <a:r>
              <a:rPr lang="en-US" sz="3600" dirty="0">
                <a:solidFill>
                  <a:schemeClr val="accent4">
                    <a:alpha val="99000"/>
                  </a:schemeClr>
                </a:solidFill>
              </a:rPr>
              <a:t>sends request </a:t>
            </a:r>
            <a:r>
              <a:rPr lang="en-US" sz="3600" dirty="0" smtClean="0">
                <a:solidFill>
                  <a:schemeClr val="accent4">
                    <a:alpha val="99000"/>
                  </a:schemeClr>
                </a:solidFill>
              </a:rPr>
              <a:t>to </a:t>
            </a:r>
            <a:r>
              <a:rPr lang="en-US" sz="3600" dirty="0">
                <a:solidFill>
                  <a:schemeClr val="accent4">
                    <a:alpha val="99000"/>
                  </a:schemeClr>
                </a:solidFill>
              </a:rPr>
              <a:t>proxy</a:t>
            </a:r>
          </a:p>
          <a:p>
            <a:pPr>
              <a:spcAft>
                <a:spcPts val="1800"/>
              </a:spcAft>
            </a:pPr>
            <a:r>
              <a:rPr lang="en-US" sz="3600" dirty="0" smtClean="0">
                <a:solidFill>
                  <a:schemeClr val="accent4">
                    <a:alpha val="99000"/>
                  </a:schemeClr>
                </a:solidFill>
              </a:rPr>
              <a:t>2. Proxy </a:t>
            </a:r>
            <a:r>
              <a:rPr lang="en-US" sz="3600" dirty="0">
                <a:solidFill>
                  <a:schemeClr val="accent4">
                    <a:alpha val="99000"/>
                  </a:schemeClr>
                </a:solidFill>
              </a:rPr>
              <a:t>makes SQL call against SQL Azure</a:t>
            </a:r>
          </a:p>
          <a:p>
            <a:pPr>
              <a:spcAft>
                <a:spcPts val="1800"/>
              </a:spcAft>
            </a:pPr>
            <a:r>
              <a:rPr lang="en-US" sz="3600" dirty="0" smtClean="0">
                <a:solidFill>
                  <a:schemeClr val="accent4">
                    <a:alpha val="99000"/>
                  </a:schemeClr>
                </a:solidFill>
              </a:rPr>
              <a:t>3. SQL </a:t>
            </a:r>
            <a:r>
              <a:rPr lang="en-US" sz="3600" dirty="0">
                <a:solidFill>
                  <a:schemeClr val="accent4">
                    <a:alpha val="99000"/>
                  </a:schemeClr>
                </a:solidFill>
              </a:rPr>
              <a:t>Azure returns </a:t>
            </a:r>
            <a:r>
              <a:rPr lang="en-US" sz="3600" dirty="0" smtClean="0">
                <a:solidFill>
                  <a:schemeClr val="accent4">
                    <a:alpha val="99000"/>
                  </a:schemeClr>
                </a:solidFill>
              </a:rPr>
              <a:t>a </a:t>
            </a:r>
            <a:r>
              <a:rPr lang="en-US" sz="3600" dirty="0">
                <a:solidFill>
                  <a:schemeClr val="accent4">
                    <a:alpha val="99000"/>
                  </a:schemeClr>
                </a:solidFill>
              </a:rPr>
              <a:t>response</a:t>
            </a:r>
          </a:p>
          <a:p>
            <a:pPr>
              <a:spcAft>
                <a:spcPts val="1800"/>
              </a:spcAft>
            </a:pPr>
            <a:r>
              <a:rPr lang="en-US" sz="3600" dirty="0" smtClean="0">
                <a:solidFill>
                  <a:schemeClr val="accent4">
                    <a:alpha val="99000"/>
                  </a:schemeClr>
                </a:solidFill>
              </a:rPr>
              <a:t>4. Proxy </a:t>
            </a:r>
            <a:r>
              <a:rPr lang="en-US" sz="3600" dirty="0">
                <a:solidFill>
                  <a:schemeClr val="accent4">
                    <a:alpha val="99000"/>
                  </a:schemeClr>
                </a:solidFill>
              </a:rPr>
              <a:t>returns response </a:t>
            </a:r>
            <a:r>
              <a:rPr lang="en-US" sz="3600" dirty="0" smtClean="0">
                <a:solidFill>
                  <a:schemeClr val="accent4">
                    <a:alpha val="99000"/>
                  </a:schemeClr>
                </a:solidFill>
              </a:rPr>
              <a:t/>
            </a:r>
            <a:br>
              <a:rPr lang="en-US" sz="3600" dirty="0" smtClean="0">
                <a:solidFill>
                  <a:schemeClr val="accent4">
                    <a:alpha val="99000"/>
                  </a:schemeClr>
                </a:solidFill>
              </a:rPr>
            </a:br>
            <a:r>
              <a:rPr lang="en-US" sz="3600" dirty="0" smtClean="0">
                <a:solidFill>
                  <a:schemeClr val="accent4">
                    <a:alpha val="99000"/>
                  </a:schemeClr>
                </a:solidFill>
              </a:rPr>
              <a:t>to </a:t>
            </a:r>
            <a:r>
              <a:rPr lang="en-US" sz="3600" dirty="0">
                <a:solidFill>
                  <a:schemeClr val="accent4">
                    <a:alpha val="99000"/>
                  </a:schemeClr>
                </a:solidFill>
              </a:rPr>
              <a:t>device</a:t>
            </a:r>
          </a:p>
        </p:txBody>
      </p:sp>
      <p:sp>
        <p:nvSpPr>
          <p:cNvPr id="20"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3" name="Straight Connector 22"/>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9" name="TextBox 28"/>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30" name="Rectangle 2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2" name="Straight Connector 31"/>
          <p:cNvCxnSpPr/>
          <p:nvPr/>
        </p:nvCxnSpPr>
        <p:spPr>
          <a:xfrm flipH="1" flipV="1">
            <a:off x="8080514" y="3846444"/>
            <a:ext cx="1190486" cy="128118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39" name="Straight Arrow Connector 38"/>
          <p:cNvCxnSpPr/>
          <p:nvPr/>
        </p:nvCxnSpPr>
        <p:spPr>
          <a:xfrm flipH="1">
            <a:off x="7941365" y="2087217"/>
            <a:ext cx="1371600" cy="685800"/>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40" name="Straight Arrow Connector 39"/>
          <p:cNvCxnSpPr/>
          <p:nvPr/>
        </p:nvCxnSpPr>
        <p:spPr>
          <a:xfrm flipH="1">
            <a:off x="8496300" y="2321719"/>
            <a:ext cx="883445" cy="442912"/>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41" name="TextBox 40"/>
          <p:cNvSpPr txBox="1"/>
          <p:nvPr/>
        </p:nvSpPr>
        <p:spPr>
          <a:xfrm>
            <a:off x="8823896" y="4303919"/>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(4)</a:t>
            </a:r>
            <a:endParaRPr lang="en-US" sz="2000" dirty="0">
              <a:gradFill>
                <a:gsLst>
                  <a:gs pos="0">
                    <a:srgbClr val="595959"/>
                  </a:gs>
                  <a:gs pos="86000">
                    <a:srgbClr val="595959"/>
                  </a:gs>
                </a:gsLst>
                <a:lin ang="5400000" scaled="0"/>
              </a:gradFill>
              <a:latin typeface="+mj-lt"/>
            </a:endParaRPr>
          </a:p>
        </p:txBody>
      </p:sp>
      <p:sp>
        <p:nvSpPr>
          <p:cNvPr id="42" name="TextBox 41"/>
          <p:cNvSpPr txBox="1"/>
          <p:nvPr/>
        </p:nvSpPr>
        <p:spPr>
          <a:xfrm>
            <a:off x="8525722" y="1968561"/>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(2)</a:t>
            </a:r>
            <a:endParaRPr lang="en-US" sz="2000" dirty="0">
              <a:gradFill>
                <a:gsLst>
                  <a:gs pos="0">
                    <a:srgbClr val="595959"/>
                  </a:gs>
                  <a:gs pos="86000">
                    <a:srgbClr val="595959"/>
                  </a:gs>
                </a:gsLst>
                <a:lin ang="5400000" scaled="0"/>
              </a:gradFill>
              <a:latin typeface="+mj-lt"/>
            </a:endParaRPr>
          </a:p>
        </p:txBody>
      </p:sp>
      <p:sp>
        <p:nvSpPr>
          <p:cNvPr id="43" name="TextBox 42"/>
          <p:cNvSpPr txBox="1"/>
          <p:nvPr/>
        </p:nvSpPr>
        <p:spPr>
          <a:xfrm>
            <a:off x="8903408" y="2594388"/>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grpSp>
        <p:nvGrpSpPr>
          <p:cNvPr id="33" name="Group 32"/>
          <p:cNvGrpSpPr/>
          <p:nvPr/>
        </p:nvGrpSpPr>
        <p:grpSpPr>
          <a:xfrm>
            <a:off x="7285672" y="2730134"/>
            <a:ext cx="1177607" cy="1177607"/>
            <a:chOff x="7285672" y="2730134"/>
            <a:chExt cx="1177607" cy="1177607"/>
          </a:xfrm>
        </p:grpSpPr>
        <p:sp>
          <p:nvSpPr>
            <p:cNvPr id="34" name="Rectangle 33"/>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35" name="Group 34"/>
            <p:cNvGrpSpPr/>
            <p:nvPr/>
          </p:nvGrpSpPr>
          <p:grpSpPr bwMode="black">
            <a:xfrm>
              <a:off x="7450132" y="2858980"/>
              <a:ext cx="897912" cy="920540"/>
              <a:chOff x="8587171" y="5108012"/>
              <a:chExt cx="1184275" cy="1214438"/>
            </a:xfrm>
            <a:solidFill>
              <a:schemeClr val="bg1"/>
            </a:solidFill>
          </p:grpSpPr>
          <p:sp>
            <p:nvSpPr>
              <p:cNvPr id="36"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37"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38" name="Freeform 5"/>
          <p:cNvSpPr>
            <a:spLocks noEditPoints="1"/>
          </p:cNvSpPr>
          <p:nvPr/>
        </p:nvSpPr>
        <p:spPr bwMode="auto">
          <a:xfrm>
            <a:off x="9313035" y="1668463"/>
            <a:ext cx="838200" cy="1044574"/>
          </a:xfrm>
          <a:custGeom>
            <a:avLst/>
            <a:gdLst>
              <a:gd name="T0" fmla="*/ 209 w 209"/>
              <a:gd name="T1" fmla="*/ 85 h 261"/>
              <a:gd name="T2" fmla="*/ 201 w 209"/>
              <a:gd name="T3" fmla="*/ 71 h 261"/>
              <a:gd name="T4" fmla="*/ 134 w 209"/>
              <a:gd name="T5" fmla="*/ 8 h 261"/>
              <a:gd name="T6" fmla="*/ 117 w 209"/>
              <a:gd name="T7" fmla="*/ 0 h 261"/>
              <a:gd name="T8" fmla="*/ 117 w 209"/>
              <a:gd name="T9" fmla="*/ 0 h 261"/>
              <a:gd name="T10" fmla="*/ 117 w 209"/>
              <a:gd name="T11" fmla="*/ 0 h 261"/>
              <a:gd name="T12" fmla="*/ 25 w 209"/>
              <a:gd name="T13" fmla="*/ 0 h 261"/>
              <a:gd name="T14" fmla="*/ 0 w 209"/>
              <a:gd name="T15" fmla="*/ 21 h 261"/>
              <a:gd name="T16" fmla="*/ 0 w 209"/>
              <a:gd name="T17" fmla="*/ 236 h 261"/>
              <a:gd name="T18" fmla="*/ 25 w 209"/>
              <a:gd name="T19" fmla="*/ 261 h 261"/>
              <a:gd name="T20" fmla="*/ 184 w 209"/>
              <a:gd name="T21" fmla="*/ 261 h 261"/>
              <a:gd name="T22" fmla="*/ 209 w 209"/>
              <a:gd name="T23" fmla="*/ 236 h 261"/>
              <a:gd name="T24" fmla="*/ 209 w 209"/>
              <a:gd name="T25" fmla="*/ 88 h 261"/>
              <a:gd name="T26" fmla="*/ 209 w 209"/>
              <a:gd name="T27" fmla="*/ 85 h 261"/>
              <a:gd name="T28" fmla="*/ 209 w 209"/>
              <a:gd name="T29" fmla="*/ 85 h 261"/>
              <a:gd name="T30" fmla="*/ 117 w 209"/>
              <a:gd name="T31" fmla="*/ 21 h 261"/>
              <a:gd name="T32" fmla="*/ 184 w 209"/>
              <a:gd name="T33" fmla="*/ 88 h 261"/>
              <a:gd name="T34" fmla="*/ 117 w 209"/>
              <a:gd name="T35" fmla="*/ 88 h 261"/>
              <a:gd name="T36" fmla="*/ 117 w 209"/>
              <a:gd name="T37" fmla="*/ 21 h 261"/>
              <a:gd name="T38" fmla="*/ 117 w 209"/>
              <a:gd name="T39" fmla="*/ 21 h 261"/>
              <a:gd name="T40" fmla="*/ 184 w 209"/>
              <a:gd name="T41" fmla="*/ 236 h 261"/>
              <a:gd name="T42" fmla="*/ 25 w 209"/>
              <a:gd name="T43" fmla="*/ 236 h 261"/>
              <a:gd name="T44" fmla="*/ 25 w 209"/>
              <a:gd name="T45" fmla="*/ 21 h 261"/>
              <a:gd name="T46" fmla="*/ 97 w 209"/>
              <a:gd name="T47" fmla="*/ 21 h 261"/>
              <a:gd name="T48" fmla="*/ 97 w 209"/>
              <a:gd name="T49" fmla="*/ 88 h 261"/>
              <a:gd name="T50" fmla="*/ 117 w 209"/>
              <a:gd name="T51" fmla="*/ 113 h 261"/>
              <a:gd name="T52" fmla="*/ 184 w 209"/>
              <a:gd name="T53" fmla="*/ 113 h 261"/>
              <a:gd name="T54" fmla="*/ 184 w 209"/>
              <a:gd name="T55" fmla="*/ 236 h 261"/>
              <a:gd name="T56" fmla="*/ 184 w 209"/>
              <a:gd name="T57" fmla="*/ 23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9" h="261">
                <a:moveTo>
                  <a:pt x="209" y="85"/>
                </a:moveTo>
                <a:cubicBezTo>
                  <a:pt x="209" y="80"/>
                  <a:pt x="208" y="78"/>
                  <a:pt x="201" y="71"/>
                </a:cubicBezTo>
                <a:cubicBezTo>
                  <a:pt x="134" y="8"/>
                  <a:pt x="134" y="8"/>
                  <a:pt x="134" y="8"/>
                </a:cubicBezTo>
                <a:cubicBezTo>
                  <a:pt x="128" y="2"/>
                  <a:pt x="123" y="0"/>
                  <a:pt x="117" y="0"/>
                </a:cubicBezTo>
                <a:cubicBezTo>
                  <a:pt x="117" y="0"/>
                  <a:pt x="117" y="0"/>
                  <a:pt x="117" y="0"/>
                </a:cubicBezTo>
                <a:cubicBezTo>
                  <a:pt x="117" y="0"/>
                  <a:pt x="117" y="0"/>
                  <a:pt x="117" y="0"/>
                </a:cubicBezTo>
                <a:cubicBezTo>
                  <a:pt x="25" y="0"/>
                  <a:pt x="25" y="0"/>
                  <a:pt x="25" y="0"/>
                </a:cubicBezTo>
                <a:cubicBezTo>
                  <a:pt x="13" y="0"/>
                  <a:pt x="0" y="8"/>
                  <a:pt x="0" y="21"/>
                </a:cubicBezTo>
                <a:cubicBezTo>
                  <a:pt x="0" y="236"/>
                  <a:pt x="0" y="236"/>
                  <a:pt x="0" y="236"/>
                </a:cubicBezTo>
                <a:cubicBezTo>
                  <a:pt x="0" y="248"/>
                  <a:pt x="13" y="261"/>
                  <a:pt x="25" y="261"/>
                </a:cubicBezTo>
                <a:cubicBezTo>
                  <a:pt x="184" y="261"/>
                  <a:pt x="184" y="261"/>
                  <a:pt x="184" y="261"/>
                </a:cubicBezTo>
                <a:cubicBezTo>
                  <a:pt x="197" y="261"/>
                  <a:pt x="209" y="248"/>
                  <a:pt x="209" y="236"/>
                </a:cubicBezTo>
                <a:cubicBezTo>
                  <a:pt x="209" y="88"/>
                  <a:pt x="209" y="88"/>
                  <a:pt x="209" y="88"/>
                </a:cubicBezTo>
                <a:cubicBezTo>
                  <a:pt x="209" y="85"/>
                  <a:pt x="209" y="85"/>
                  <a:pt x="209" y="85"/>
                </a:cubicBezTo>
                <a:cubicBezTo>
                  <a:pt x="209" y="85"/>
                  <a:pt x="209" y="85"/>
                  <a:pt x="209" y="85"/>
                </a:cubicBezTo>
                <a:close/>
                <a:moveTo>
                  <a:pt x="117" y="21"/>
                </a:moveTo>
                <a:cubicBezTo>
                  <a:pt x="184" y="88"/>
                  <a:pt x="184" y="88"/>
                  <a:pt x="184" y="88"/>
                </a:cubicBezTo>
                <a:cubicBezTo>
                  <a:pt x="117" y="88"/>
                  <a:pt x="117" y="88"/>
                  <a:pt x="117" y="88"/>
                </a:cubicBezTo>
                <a:cubicBezTo>
                  <a:pt x="117" y="21"/>
                  <a:pt x="117" y="21"/>
                  <a:pt x="117" y="21"/>
                </a:cubicBezTo>
                <a:cubicBezTo>
                  <a:pt x="117" y="21"/>
                  <a:pt x="117" y="21"/>
                  <a:pt x="117" y="21"/>
                </a:cubicBezTo>
                <a:close/>
                <a:moveTo>
                  <a:pt x="184" y="236"/>
                </a:moveTo>
                <a:cubicBezTo>
                  <a:pt x="25" y="236"/>
                  <a:pt x="25" y="236"/>
                  <a:pt x="25" y="236"/>
                </a:cubicBezTo>
                <a:cubicBezTo>
                  <a:pt x="25" y="21"/>
                  <a:pt x="25" y="21"/>
                  <a:pt x="25" y="21"/>
                </a:cubicBezTo>
                <a:cubicBezTo>
                  <a:pt x="97" y="21"/>
                  <a:pt x="97" y="21"/>
                  <a:pt x="97" y="21"/>
                </a:cubicBezTo>
                <a:cubicBezTo>
                  <a:pt x="97" y="88"/>
                  <a:pt x="97" y="88"/>
                  <a:pt x="97" y="88"/>
                </a:cubicBezTo>
                <a:cubicBezTo>
                  <a:pt x="97" y="101"/>
                  <a:pt x="105" y="113"/>
                  <a:pt x="117" y="113"/>
                </a:cubicBezTo>
                <a:cubicBezTo>
                  <a:pt x="184" y="113"/>
                  <a:pt x="184" y="113"/>
                  <a:pt x="184" y="113"/>
                </a:cubicBezTo>
                <a:cubicBezTo>
                  <a:pt x="184" y="236"/>
                  <a:pt x="184" y="236"/>
                  <a:pt x="184" y="236"/>
                </a:cubicBezTo>
                <a:cubicBezTo>
                  <a:pt x="184" y="236"/>
                  <a:pt x="184" y="236"/>
                  <a:pt x="184" y="236"/>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119179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Storage: </a:t>
            </a:r>
            <a:r>
              <a:rPr lang="en-US" sz="4800" dirty="0"/>
              <a:t>Offloading work through queues</a:t>
            </a:r>
          </a:p>
        </p:txBody>
      </p:sp>
      <p:sp>
        <p:nvSpPr>
          <p:cNvPr id="3" name="Text Placeholder 2"/>
          <p:cNvSpPr>
            <a:spLocks noGrp="1"/>
          </p:cNvSpPr>
          <p:nvPr>
            <p:ph type="body" sz="quarter" idx="10"/>
          </p:nvPr>
        </p:nvSpPr>
        <p:spPr>
          <a:xfrm>
            <a:off x="519112" y="1447799"/>
            <a:ext cx="11149013" cy="3453253"/>
          </a:xfrm>
        </p:spPr>
        <p:txBody>
          <a:bodyPr/>
          <a:lstStyle/>
          <a:p>
            <a:pPr>
              <a:spcAft>
                <a:spcPts val="1800"/>
              </a:spcAft>
            </a:pPr>
            <a:r>
              <a:rPr lang="en-US" sz="3600" dirty="0" smtClean="0">
                <a:solidFill>
                  <a:schemeClr val="accent4">
                    <a:alpha val="99000"/>
                  </a:schemeClr>
                </a:solidFill>
              </a:rPr>
              <a:t>1. Client </a:t>
            </a:r>
            <a:r>
              <a:rPr lang="en-US" sz="3600" dirty="0">
                <a:solidFill>
                  <a:schemeClr val="accent4">
                    <a:alpha val="99000"/>
                  </a:schemeClr>
                </a:solidFill>
              </a:rPr>
              <a:t>writes a message </a:t>
            </a:r>
            <a:br>
              <a:rPr lang="en-US" sz="3600" dirty="0">
                <a:solidFill>
                  <a:schemeClr val="accent4">
                    <a:alpha val="99000"/>
                  </a:schemeClr>
                </a:solidFill>
              </a:rPr>
            </a:br>
            <a:r>
              <a:rPr lang="en-US" sz="3600" dirty="0">
                <a:solidFill>
                  <a:schemeClr val="accent4">
                    <a:alpha val="99000"/>
                  </a:schemeClr>
                </a:solidFill>
              </a:rPr>
              <a:t>to a queue</a:t>
            </a:r>
          </a:p>
          <a:p>
            <a:pPr>
              <a:spcAft>
                <a:spcPts val="1800"/>
              </a:spcAft>
            </a:pPr>
            <a:r>
              <a:rPr lang="en-US" sz="3600" dirty="0" smtClean="0">
                <a:solidFill>
                  <a:schemeClr val="accent4">
                    <a:alpha val="99000"/>
                  </a:schemeClr>
                </a:solidFill>
              </a:rPr>
              <a:t>2. Worker </a:t>
            </a:r>
            <a:r>
              <a:rPr lang="en-US" sz="3600" dirty="0">
                <a:solidFill>
                  <a:schemeClr val="accent4">
                    <a:alpha val="99000"/>
                  </a:schemeClr>
                </a:solidFill>
              </a:rPr>
              <a:t>role is polling </a:t>
            </a:r>
            <a:br>
              <a:rPr lang="en-US" sz="3600" dirty="0">
                <a:solidFill>
                  <a:schemeClr val="accent4">
                    <a:alpha val="99000"/>
                  </a:schemeClr>
                </a:solidFill>
              </a:rPr>
            </a:br>
            <a:r>
              <a:rPr lang="en-US" sz="3600" dirty="0">
                <a:solidFill>
                  <a:schemeClr val="accent4">
                    <a:alpha val="99000"/>
                  </a:schemeClr>
                </a:solidFill>
              </a:rPr>
              <a:t>the queue</a:t>
            </a:r>
          </a:p>
          <a:p>
            <a:pPr>
              <a:spcAft>
                <a:spcPts val="1800"/>
              </a:spcAft>
            </a:pPr>
            <a:r>
              <a:rPr lang="en-US" sz="3600" dirty="0" smtClean="0">
                <a:solidFill>
                  <a:schemeClr val="accent4">
                    <a:alpha val="99000"/>
                  </a:schemeClr>
                </a:solidFill>
              </a:rPr>
              <a:t>3. Worker </a:t>
            </a:r>
            <a:r>
              <a:rPr lang="en-US" sz="3600" dirty="0">
                <a:solidFill>
                  <a:schemeClr val="accent4">
                    <a:alpha val="99000"/>
                  </a:schemeClr>
                </a:solidFill>
              </a:rPr>
              <a:t>role finds </a:t>
            </a:r>
            <a:br>
              <a:rPr lang="en-US" sz="3600" dirty="0">
                <a:solidFill>
                  <a:schemeClr val="accent4">
                    <a:alpha val="99000"/>
                  </a:schemeClr>
                </a:solidFill>
              </a:rPr>
            </a:br>
            <a:r>
              <a:rPr lang="en-US" sz="3600" dirty="0">
                <a:solidFill>
                  <a:schemeClr val="accent4">
                    <a:alpha val="99000"/>
                  </a:schemeClr>
                </a:solidFill>
              </a:rPr>
              <a:t>the message</a:t>
            </a:r>
          </a:p>
        </p:txBody>
      </p:sp>
      <p:sp>
        <p:nvSpPr>
          <p:cNvPr id="25" name="Freeform 6"/>
          <p:cNvSpPr>
            <a:spLocks/>
          </p:cNvSpPr>
          <p:nvPr/>
        </p:nvSpPr>
        <p:spPr bwMode="auto">
          <a:xfrm>
            <a:off x="6602665" y="1238250"/>
            <a:ext cx="4499740" cy="3015932"/>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26" name="Straight Connector 25"/>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8" name="TextBox 27"/>
          <p:cNvSpPr txBox="1"/>
          <p:nvPr/>
        </p:nvSpPr>
        <p:spPr>
          <a:xfrm>
            <a:off x="8321306" y="4697207"/>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a:gradFill>
                  <a:gsLst>
                    <a:gs pos="0">
                      <a:srgbClr val="595959"/>
                    </a:gs>
                    <a:gs pos="86000">
                      <a:srgbClr val="595959"/>
                    </a:gs>
                  </a:gsLst>
                  <a:lin ang="5400000" scaled="0"/>
                </a:gradFill>
                <a:latin typeface="+mj-lt"/>
              </a:rPr>
              <a:t>(1)</a:t>
            </a:r>
          </a:p>
        </p:txBody>
      </p:sp>
      <p:sp>
        <p:nvSpPr>
          <p:cNvPr id="30"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33" name="Straight Arrow Connector 32"/>
          <p:cNvCxnSpPr/>
          <p:nvPr/>
        </p:nvCxnSpPr>
        <p:spPr>
          <a:xfrm flipH="1">
            <a:off x="8060635" y="2087217"/>
            <a:ext cx="1252330" cy="626166"/>
          </a:xfrm>
          <a:prstGeom prst="straightConnector1">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34" name="Straight Arrow Connector 33"/>
          <p:cNvCxnSpPr/>
          <p:nvPr/>
        </p:nvCxnSpPr>
        <p:spPr>
          <a:xfrm flipH="1">
            <a:off x="8378688" y="2374106"/>
            <a:ext cx="896281" cy="448607"/>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sp>
        <p:nvSpPr>
          <p:cNvPr id="36" name="TextBox 35"/>
          <p:cNvSpPr txBox="1"/>
          <p:nvPr/>
        </p:nvSpPr>
        <p:spPr>
          <a:xfrm>
            <a:off x="8525722" y="1968561"/>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(2)</a:t>
            </a:r>
            <a:endParaRPr lang="en-US" sz="2000" dirty="0">
              <a:gradFill>
                <a:gsLst>
                  <a:gs pos="0">
                    <a:srgbClr val="595959"/>
                  </a:gs>
                  <a:gs pos="86000">
                    <a:srgbClr val="595959"/>
                  </a:gs>
                </a:gsLst>
                <a:lin ang="5400000" scaled="0"/>
              </a:gradFill>
              <a:latin typeface="+mj-lt"/>
            </a:endParaRPr>
          </a:p>
        </p:txBody>
      </p:sp>
      <p:sp>
        <p:nvSpPr>
          <p:cNvPr id="37" name="TextBox 36"/>
          <p:cNvSpPr txBox="1"/>
          <p:nvPr/>
        </p:nvSpPr>
        <p:spPr>
          <a:xfrm>
            <a:off x="8903408" y="2594388"/>
            <a:ext cx="291747" cy="30777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lIns="0" tIns="0" rIns="0" bIns="0" rtlCol="0">
            <a:spAutoFit/>
          </a:bodyPr>
          <a:lstStyle/>
          <a:p>
            <a:r>
              <a:rPr lang="en-US" sz="2000" dirty="0" smtClean="0">
                <a:gradFill>
                  <a:gsLst>
                    <a:gs pos="0">
                      <a:srgbClr val="595959"/>
                    </a:gs>
                    <a:gs pos="86000">
                      <a:srgbClr val="595959"/>
                    </a:gs>
                  </a:gsLst>
                  <a:lin ang="5400000" scaled="0"/>
                </a:gradFill>
                <a:latin typeface="+mj-lt"/>
              </a:rPr>
              <a:t>(3)</a:t>
            </a:r>
            <a:endParaRPr lang="en-US" sz="2000" dirty="0">
              <a:gradFill>
                <a:gsLst>
                  <a:gs pos="0">
                    <a:srgbClr val="595959"/>
                  </a:gs>
                  <a:gs pos="86000">
                    <a:srgbClr val="595959"/>
                  </a:gs>
                </a:gsLst>
                <a:lin ang="5400000" scaled="0"/>
              </a:gradFill>
              <a:latin typeface="+mj-lt"/>
            </a:endParaRPr>
          </a:p>
        </p:txBody>
      </p:sp>
      <p:grpSp>
        <p:nvGrpSpPr>
          <p:cNvPr id="17" name="Group 16"/>
          <p:cNvGrpSpPr/>
          <p:nvPr/>
        </p:nvGrpSpPr>
        <p:grpSpPr>
          <a:xfrm>
            <a:off x="7285672" y="2730134"/>
            <a:ext cx="1177607" cy="1177607"/>
            <a:chOff x="7285672" y="2730134"/>
            <a:chExt cx="1177607" cy="1177607"/>
          </a:xfrm>
        </p:grpSpPr>
        <p:sp>
          <p:nvSpPr>
            <p:cNvPr id="39" name="Rectangle 38"/>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sp>
          <p:nvSpPr>
            <p:cNvPr id="44" name="Freeform 16"/>
            <p:cNvSpPr>
              <a:spLocks noEditPoints="1"/>
            </p:cNvSpPr>
            <p:nvPr/>
          </p:nvSpPr>
          <p:spPr bwMode="auto">
            <a:xfrm>
              <a:off x="7358779" y="3067406"/>
              <a:ext cx="1031392" cy="503062"/>
            </a:xfrm>
            <a:custGeom>
              <a:avLst/>
              <a:gdLst>
                <a:gd name="T0" fmla="*/ 558 w 570"/>
                <a:gd name="T1" fmla="*/ 0 h 278"/>
                <a:gd name="T2" fmla="*/ 12 w 570"/>
                <a:gd name="T3" fmla="*/ 0 h 278"/>
                <a:gd name="T4" fmla="*/ 0 w 570"/>
                <a:gd name="T5" fmla="*/ 12 h 278"/>
                <a:gd name="T6" fmla="*/ 0 w 570"/>
                <a:gd name="T7" fmla="*/ 266 h 278"/>
                <a:gd name="T8" fmla="*/ 12 w 570"/>
                <a:gd name="T9" fmla="*/ 278 h 278"/>
                <a:gd name="T10" fmla="*/ 558 w 570"/>
                <a:gd name="T11" fmla="*/ 278 h 278"/>
                <a:gd name="T12" fmla="*/ 570 w 570"/>
                <a:gd name="T13" fmla="*/ 266 h 278"/>
                <a:gd name="T14" fmla="*/ 570 w 570"/>
                <a:gd name="T15" fmla="*/ 12 h 278"/>
                <a:gd name="T16" fmla="*/ 558 w 570"/>
                <a:gd name="T17" fmla="*/ 0 h 278"/>
                <a:gd name="T18" fmla="*/ 119 w 570"/>
                <a:gd name="T19" fmla="*/ 243 h 278"/>
                <a:gd name="T20" fmla="*/ 36 w 570"/>
                <a:gd name="T21" fmla="*/ 243 h 278"/>
                <a:gd name="T22" fmla="*/ 36 w 570"/>
                <a:gd name="T23" fmla="*/ 36 h 278"/>
                <a:gd name="T24" fmla="*/ 119 w 570"/>
                <a:gd name="T25" fmla="*/ 36 h 278"/>
                <a:gd name="T26" fmla="*/ 119 w 570"/>
                <a:gd name="T27" fmla="*/ 243 h 278"/>
                <a:gd name="T28" fmla="*/ 223 w 570"/>
                <a:gd name="T29" fmla="*/ 243 h 278"/>
                <a:gd name="T30" fmla="*/ 139 w 570"/>
                <a:gd name="T31" fmla="*/ 243 h 278"/>
                <a:gd name="T32" fmla="*/ 139 w 570"/>
                <a:gd name="T33" fmla="*/ 36 h 278"/>
                <a:gd name="T34" fmla="*/ 223 w 570"/>
                <a:gd name="T35" fmla="*/ 36 h 278"/>
                <a:gd name="T36" fmla="*/ 223 w 570"/>
                <a:gd name="T37" fmla="*/ 243 h 278"/>
                <a:gd name="T38" fmla="*/ 328 w 570"/>
                <a:gd name="T39" fmla="*/ 243 h 278"/>
                <a:gd name="T40" fmla="*/ 243 w 570"/>
                <a:gd name="T41" fmla="*/ 243 h 278"/>
                <a:gd name="T42" fmla="*/ 243 w 570"/>
                <a:gd name="T43" fmla="*/ 36 h 278"/>
                <a:gd name="T44" fmla="*/ 328 w 570"/>
                <a:gd name="T45" fmla="*/ 36 h 278"/>
                <a:gd name="T46" fmla="*/ 328 w 570"/>
                <a:gd name="T47" fmla="*/ 243 h 278"/>
                <a:gd name="T48" fmla="*/ 433 w 570"/>
                <a:gd name="T49" fmla="*/ 243 h 278"/>
                <a:gd name="T50" fmla="*/ 348 w 570"/>
                <a:gd name="T51" fmla="*/ 243 h 278"/>
                <a:gd name="T52" fmla="*/ 348 w 570"/>
                <a:gd name="T53" fmla="*/ 36 h 278"/>
                <a:gd name="T54" fmla="*/ 433 w 570"/>
                <a:gd name="T55" fmla="*/ 36 h 278"/>
                <a:gd name="T56" fmla="*/ 433 w 570"/>
                <a:gd name="T57" fmla="*/ 243 h 278"/>
                <a:gd name="T58" fmla="*/ 536 w 570"/>
                <a:gd name="T59" fmla="*/ 243 h 278"/>
                <a:gd name="T60" fmla="*/ 453 w 570"/>
                <a:gd name="T61" fmla="*/ 243 h 278"/>
                <a:gd name="T62" fmla="*/ 453 w 570"/>
                <a:gd name="T63" fmla="*/ 36 h 278"/>
                <a:gd name="T64" fmla="*/ 536 w 570"/>
                <a:gd name="T65" fmla="*/ 36 h 278"/>
                <a:gd name="T66" fmla="*/ 536 w 570"/>
                <a:gd name="T67" fmla="*/ 24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0" h="278">
                  <a:moveTo>
                    <a:pt x="558" y="0"/>
                  </a:moveTo>
                  <a:cubicBezTo>
                    <a:pt x="12" y="0"/>
                    <a:pt x="12" y="0"/>
                    <a:pt x="12" y="0"/>
                  </a:cubicBezTo>
                  <a:cubicBezTo>
                    <a:pt x="6" y="0"/>
                    <a:pt x="0" y="6"/>
                    <a:pt x="0" y="12"/>
                  </a:cubicBezTo>
                  <a:cubicBezTo>
                    <a:pt x="0" y="266"/>
                    <a:pt x="0" y="266"/>
                    <a:pt x="0" y="266"/>
                  </a:cubicBezTo>
                  <a:cubicBezTo>
                    <a:pt x="0" y="272"/>
                    <a:pt x="6" y="278"/>
                    <a:pt x="12" y="278"/>
                  </a:cubicBezTo>
                  <a:cubicBezTo>
                    <a:pt x="558" y="278"/>
                    <a:pt x="558" y="278"/>
                    <a:pt x="558" y="278"/>
                  </a:cubicBezTo>
                  <a:cubicBezTo>
                    <a:pt x="565" y="278"/>
                    <a:pt x="570" y="272"/>
                    <a:pt x="570" y="266"/>
                  </a:cubicBezTo>
                  <a:cubicBezTo>
                    <a:pt x="570" y="12"/>
                    <a:pt x="570" y="12"/>
                    <a:pt x="570" y="12"/>
                  </a:cubicBezTo>
                  <a:cubicBezTo>
                    <a:pt x="570" y="6"/>
                    <a:pt x="565" y="0"/>
                    <a:pt x="558" y="0"/>
                  </a:cubicBezTo>
                  <a:close/>
                  <a:moveTo>
                    <a:pt x="119" y="243"/>
                  </a:moveTo>
                  <a:cubicBezTo>
                    <a:pt x="36" y="243"/>
                    <a:pt x="36" y="243"/>
                    <a:pt x="36" y="243"/>
                  </a:cubicBezTo>
                  <a:cubicBezTo>
                    <a:pt x="36" y="36"/>
                    <a:pt x="36" y="36"/>
                    <a:pt x="36" y="36"/>
                  </a:cubicBezTo>
                  <a:cubicBezTo>
                    <a:pt x="119" y="36"/>
                    <a:pt x="119" y="36"/>
                    <a:pt x="119" y="36"/>
                  </a:cubicBezTo>
                  <a:lnTo>
                    <a:pt x="119" y="243"/>
                  </a:lnTo>
                  <a:close/>
                  <a:moveTo>
                    <a:pt x="223" y="243"/>
                  </a:moveTo>
                  <a:cubicBezTo>
                    <a:pt x="139" y="243"/>
                    <a:pt x="139" y="243"/>
                    <a:pt x="139" y="243"/>
                  </a:cubicBezTo>
                  <a:cubicBezTo>
                    <a:pt x="139" y="36"/>
                    <a:pt x="139" y="36"/>
                    <a:pt x="139" y="36"/>
                  </a:cubicBezTo>
                  <a:cubicBezTo>
                    <a:pt x="223" y="36"/>
                    <a:pt x="223" y="36"/>
                    <a:pt x="223" y="36"/>
                  </a:cubicBezTo>
                  <a:lnTo>
                    <a:pt x="223" y="243"/>
                  </a:lnTo>
                  <a:close/>
                  <a:moveTo>
                    <a:pt x="328" y="243"/>
                  </a:moveTo>
                  <a:cubicBezTo>
                    <a:pt x="243" y="243"/>
                    <a:pt x="243" y="243"/>
                    <a:pt x="243" y="243"/>
                  </a:cubicBezTo>
                  <a:cubicBezTo>
                    <a:pt x="243" y="36"/>
                    <a:pt x="243" y="36"/>
                    <a:pt x="243" y="36"/>
                  </a:cubicBezTo>
                  <a:cubicBezTo>
                    <a:pt x="328" y="36"/>
                    <a:pt x="328" y="36"/>
                    <a:pt x="328" y="36"/>
                  </a:cubicBezTo>
                  <a:lnTo>
                    <a:pt x="328" y="243"/>
                  </a:lnTo>
                  <a:close/>
                  <a:moveTo>
                    <a:pt x="433" y="243"/>
                  </a:moveTo>
                  <a:cubicBezTo>
                    <a:pt x="348" y="243"/>
                    <a:pt x="348" y="243"/>
                    <a:pt x="348" y="243"/>
                  </a:cubicBezTo>
                  <a:cubicBezTo>
                    <a:pt x="348" y="36"/>
                    <a:pt x="348" y="36"/>
                    <a:pt x="348" y="36"/>
                  </a:cubicBezTo>
                  <a:cubicBezTo>
                    <a:pt x="433" y="36"/>
                    <a:pt x="433" y="36"/>
                    <a:pt x="433" y="36"/>
                  </a:cubicBezTo>
                  <a:lnTo>
                    <a:pt x="433" y="243"/>
                  </a:lnTo>
                  <a:close/>
                  <a:moveTo>
                    <a:pt x="536" y="243"/>
                  </a:moveTo>
                  <a:cubicBezTo>
                    <a:pt x="453" y="243"/>
                    <a:pt x="453" y="243"/>
                    <a:pt x="453" y="243"/>
                  </a:cubicBezTo>
                  <a:cubicBezTo>
                    <a:pt x="453" y="36"/>
                    <a:pt x="453" y="36"/>
                    <a:pt x="453" y="36"/>
                  </a:cubicBezTo>
                  <a:cubicBezTo>
                    <a:pt x="536" y="36"/>
                    <a:pt x="536" y="36"/>
                    <a:pt x="536" y="36"/>
                  </a:cubicBezTo>
                  <a:lnTo>
                    <a:pt x="536" y="2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9" name="Rectangle 48"/>
          <p:cNvSpPr/>
          <p:nvPr/>
        </p:nvSpPr>
        <p:spPr bwMode="auto">
          <a:xfrm>
            <a:off x="9286566" y="1719471"/>
            <a:ext cx="932814" cy="932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91440" numCol="1" rtlCol="0" anchor="b" anchorCtr="0" compatLnSpc="1">
            <a:prstTxWarp prst="textNoShape">
              <a:avLst/>
            </a:prstTxWarp>
          </a:bodyPr>
          <a:lstStyle/>
          <a:p>
            <a:pPr defTabSz="914099" fontAlgn="base">
              <a:spcBef>
                <a:spcPct val="0"/>
              </a:spcBef>
              <a:spcAft>
                <a:spcPct val="0"/>
              </a:spcAft>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781805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Freeform 6"/>
          <p:cNvSpPr>
            <a:spLocks/>
          </p:cNvSpPr>
          <p:nvPr/>
        </p:nvSpPr>
        <p:spPr bwMode="auto">
          <a:xfrm>
            <a:off x="4770513" y="1441450"/>
            <a:ext cx="6442000" cy="431772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Identity: Authenticating Users with ACS</a:t>
            </a:r>
            <a:endParaRPr lang="en-US" dirty="0"/>
          </a:p>
        </p:txBody>
      </p:sp>
      <p:cxnSp>
        <p:nvCxnSpPr>
          <p:cNvPr id="9" name="Straight Connector 8"/>
          <p:cNvCxnSpPr/>
          <p:nvPr/>
        </p:nvCxnSpPr>
        <p:spPr>
          <a:xfrm flipH="1">
            <a:off x="1225651" y="3296784"/>
            <a:ext cx="984192" cy="1577543"/>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14" name="Straight Connector 13"/>
          <p:cNvCxnSpPr/>
          <p:nvPr/>
        </p:nvCxnSpPr>
        <p:spPr>
          <a:xfrm flipH="1">
            <a:off x="1530447" y="3296785"/>
            <a:ext cx="984192" cy="1594479"/>
          </a:xfrm>
          <a:prstGeom prst="line">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16" name="Straight Connector 15"/>
          <p:cNvCxnSpPr/>
          <p:nvPr/>
        </p:nvCxnSpPr>
        <p:spPr>
          <a:xfrm flipH="1">
            <a:off x="1754813" y="4676595"/>
            <a:ext cx="4944709" cy="666431"/>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cxnSp>
        <p:nvCxnSpPr>
          <p:cNvPr id="19" name="Straight Connector 18"/>
          <p:cNvCxnSpPr/>
          <p:nvPr/>
        </p:nvCxnSpPr>
        <p:spPr>
          <a:xfrm flipH="1">
            <a:off x="1754817" y="4964459"/>
            <a:ext cx="4944709" cy="666431"/>
          </a:xfrm>
          <a:prstGeom prst="line">
            <a:avLst/>
          </a:prstGeom>
          <a:ln w="34925">
            <a:solidFill>
              <a:schemeClr val="accent1"/>
            </a:solidFill>
            <a:headEnd type="none"/>
            <a:tailEnd type="triangle"/>
          </a:ln>
        </p:spPr>
        <p:style>
          <a:lnRef idx="2">
            <a:schemeClr val="accent4"/>
          </a:lnRef>
          <a:fillRef idx="1">
            <a:schemeClr val="lt1"/>
          </a:fillRef>
          <a:effectRef idx="0">
            <a:schemeClr val="accent4"/>
          </a:effectRef>
          <a:fontRef idx="minor">
            <a:schemeClr val="dk1"/>
          </a:fontRef>
        </p:style>
      </p:cxnSp>
      <p:cxnSp>
        <p:nvCxnSpPr>
          <p:cNvPr id="21" name="Straight Connector 20"/>
          <p:cNvCxnSpPr/>
          <p:nvPr/>
        </p:nvCxnSpPr>
        <p:spPr>
          <a:xfrm flipH="1">
            <a:off x="1754818" y="2819249"/>
            <a:ext cx="5967196" cy="2218979"/>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pic>
        <p:nvPicPr>
          <p:cNvPr id="102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46" r="3421"/>
          <a:stretch/>
        </p:blipFill>
        <p:spPr bwMode="auto">
          <a:xfrm>
            <a:off x="3998688" y="2239163"/>
            <a:ext cx="189944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46" r="3264"/>
          <a:stretch/>
        </p:blipFill>
        <p:spPr bwMode="auto">
          <a:xfrm>
            <a:off x="3998689" y="2239163"/>
            <a:ext cx="1902619"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46" r="3592"/>
          <a:stretch/>
        </p:blipFill>
        <p:spPr bwMode="auto">
          <a:xfrm>
            <a:off x="3998689" y="2249799"/>
            <a:ext cx="189599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8916189" y="2744651"/>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grpSp>
        <p:nvGrpSpPr>
          <p:cNvPr id="23" name="Group 22"/>
          <p:cNvGrpSpPr/>
          <p:nvPr/>
        </p:nvGrpSpPr>
        <p:grpSpPr>
          <a:xfrm>
            <a:off x="7723771" y="2177960"/>
            <a:ext cx="1177607" cy="1177607"/>
            <a:chOff x="7285672" y="2730134"/>
            <a:chExt cx="1177607" cy="1177607"/>
          </a:xfrm>
        </p:grpSpPr>
        <p:sp>
          <p:nvSpPr>
            <p:cNvPr id="25" name="Rectangle 24"/>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6" name="Group 25"/>
            <p:cNvGrpSpPr/>
            <p:nvPr/>
          </p:nvGrpSpPr>
          <p:grpSpPr bwMode="black">
            <a:xfrm>
              <a:off x="7450132" y="2858980"/>
              <a:ext cx="897912" cy="920540"/>
              <a:chOff x="8587171" y="5108012"/>
              <a:chExt cx="1184275" cy="1214438"/>
            </a:xfrm>
            <a:solidFill>
              <a:schemeClr val="bg1"/>
            </a:solidFill>
          </p:grpSpPr>
          <p:sp>
            <p:nvSpPr>
              <p:cNvPr id="27"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8"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
        <p:nvSpPr>
          <p:cNvPr id="31" name="Freeform 17"/>
          <p:cNvSpPr>
            <a:spLocks noEditPoints="1"/>
          </p:cNvSpPr>
          <p:nvPr/>
        </p:nvSpPr>
        <p:spPr bwMode="auto">
          <a:xfrm>
            <a:off x="872877" y="48579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6699522" y="4131275"/>
            <a:ext cx="2554585" cy="1362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a:solidFill>
                  <a:schemeClr val="lt1">
                    <a:alpha val="99000"/>
                  </a:schemeClr>
                </a:solidFill>
              </a:rPr>
              <a:t>Access Control Service</a:t>
            </a:r>
          </a:p>
        </p:txBody>
      </p:sp>
      <p:sp>
        <p:nvSpPr>
          <p:cNvPr id="33" name="Freeform 58"/>
          <p:cNvSpPr>
            <a:spLocks noEditPoints="1"/>
          </p:cNvSpPr>
          <p:nvPr/>
        </p:nvSpPr>
        <p:spPr bwMode="black">
          <a:xfrm>
            <a:off x="1561860" y="1490820"/>
            <a:ext cx="1636240" cy="175375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6"/>
          </a:solidFill>
          <a:ln w="34925">
            <a:noFill/>
            <a:headEnd type="triangle"/>
            <a:tailEnd type="none"/>
          </a:ln>
        </p:spPr>
        <p:style>
          <a:lnRef idx="2">
            <a:schemeClr val="accent4"/>
          </a:lnRef>
          <a:fillRef idx="1">
            <a:schemeClr val="lt1"/>
          </a:fillRef>
          <a:effectRef idx="0">
            <a:schemeClr val="accent4"/>
          </a:effectRef>
          <a:fontRef idx="minor">
            <a:schemeClr val="dk1"/>
          </a:fontRef>
        </p:style>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6971574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28"/>
                                        </p:tgtEl>
                                      </p:cBhvr>
                                    </p:animEffect>
                                    <p:set>
                                      <p:cBhvr>
                                        <p:cTn id="22" dur="1" fill="hold">
                                          <p:stCondLst>
                                            <p:cond delay="499"/>
                                          </p:stCondLst>
                                        </p:cTn>
                                        <p:tgtEl>
                                          <p:spTgt spid="102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29"/>
                                        </p:tgtEl>
                                        <p:attrNameLst>
                                          <p:attrName>style.visibility</p:attrName>
                                        </p:attrNameLst>
                                      </p:cBhvr>
                                      <p:to>
                                        <p:strVal val="visible"/>
                                      </p:to>
                                    </p:set>
                                    <p:animEffect transition="in" filter="fade">
                                      <p:cBhvr>
                                        <p:cTn id="37" dur="500"/>
                                        <p:tgtEl>
                                          <p:spTgt spid="10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029"/>
                                        </p:tgtEl>
                                      </p:cBhvr>
                                    </p:animEffect>
                                    <p:set>
                                      <p:cBhvr>
                                        <p:cTn id="42" dur="1" fill="hold">
                                          <p:stCondLst>
                                            <p:cond delay="499"/>
                                          </p:stCondLst>
                                        </p:cTn>
                                        <p:tgtEl>
                                          <p:spTgt spid="10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30"/>
                                        </p:tgtEl>
                                        <p:attrNameLst>
                                          <p:attrName>style.visibility</p:attrName>
                                        </p:attrNameLst>
                                      </p:cBhvr>
                                      <p:to>
                                        <p:strVal val="visible"/>
                                      </p:to>
                                    </p:set>
                                    <p:animEffect transition="in" filter="fade">
                                      <p:cBhvr>
                                        <p:cTn id="5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Web</a:t>
            </a:r>
            <a:endParaRPr lang="en-US" dirty="0"/>
          </a:p>
        </p:txBody>
      </p:sp>
      <p:grpSp>
        <p:nvGrpSpPr>
          <p:cNvPr id="2" name="Group 1"/>
          <p:cNvGrpSpPr/>
          <p:nvPr/>
        </p:nvGrpSpPr>
        <p:grpSpPr>
          <a:xfrm>
            <a:off x="7071746" y="1950270"/>
            <a:ext cx="3298274" cy="2558356"/>
            <a:chOff x="5818217" y="2711842"/>
            <a:chExt cx="536216" cy="415924"/>
          </a:xfrm>
        </p:grpSpPr>
        <p:sp>
          <p:nvSpPr>
            <p:cNvPr id="3" name="Freeform 22"/>
            <p:cNvSpPr>
              <a:spLocks/>
            </p:cNvSpPr>
            <p:nvPr/>
          </p:nvSpPr>
          <p:spPr bwMode="auto">
            <a:xfrm>
              <a:off x="6162782" y="2788299"/>
              <a:ext cx="191651" cy="296652"/>
            </a:xfrm>
            <a:custGeom>
              <a:avLst/>
              <a:gdLst>
                <a:gd name="T0" fmla="*/ 12 w 80"/>
                <a:gd name="T1" fmla="*/ 114 h 123"/>
                <a:gd name="T2" fmla="*/ 54 w 80"/>
                <a:gd name="T3" fmla="*/ 91 h 123"/>
                <a:gd name="T4" fmla="*/ 32 w 80"/>
                <a:gd name="T5" fmla="*/ 43 h 123"/>
                <a:gd name="T6" fmla="*/ 24 w 80"/>
                <a:gd name="T7" fmla="*/ 65 h 123"/>
                <a:gd name="T8" fmla="*/ 0 w 80"/>
                <a:gd name="T9" fmla="*/ 17 h 123"/>
                <a:gd name="T10" fmla="*/ 49 w 80"/>
                <a:gd name="T11" fmla="*/ 0 h 123"/>
                <a:gd name="T12" fmla="*/ 41 w 80"/>
                <a:gd name="T13" fmla="*/ 21 h 123"/>
                <a:gd name="T14" fmla="*/ 42 w 80"/>
                <a:gd name="T15" fmla="*/ 21 h 123"/>
                <a:gd name="T16" fmla="*/ 70 w 80"/>
                <a:gd name="T17" fmla="*/ 88 h 123"/>
                <a:gd name="T18" fmla="*/ 11 w 80"/>
                <a:gd name="T19" fmla="*/ 117 h 123"/>
                <a:gd name="T20" fmla="*/ 12 w 80"/>
                <a:gd name="T21" fmla="*/ 114 h 123"/>
                <a:gd name="T22" fmla="*/ 12 w 80"/>
                <a:gd name="T23" fmla="*/ 11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123">
                  <a:moveTo>
                    <a:pt x="12" y="114"/>
                  </a:moveTo>
                  <a:cubicBezTo>
                    <a:pt x="30" y="116"/>
                    <a:pt x="48" y="107"/>
                    <a:pt x="54" y="91"/>
                  </a:cubicBezTo>
                  <a:cubicBezTo>
                    <a:pt x="62" y="72"/>
                    <a:pt x="52" y="52"/>
                    <a:pt x="32" y="43"/>
                  </a:cubicBezTo>
                  <a:cubicBezTo>
                    <a:pt x="24" y="65"/>
                    <a:pt x="24" y="65"/>
                    <a:pt x="24" y="65"/>
                  </a:cubicBezTo>
                  <a:cubicBezTo>
                    <a:pt x="0" y="17"/>
                    <a:pt x="0" y="17"/>
                    <a:pt x="0" y="17"/>
                  </a:cubicBezTo>
                  <a:cubicBezTo>
                    <a:pt x="49" y="0"/>
                    <a:pt x="49" y="0"/>
                    <a:pt x="49" y="0"/>
                  </a:cubicBezTo>
                  <a:cubicBezTo>
                    <a:pt x="41" y="21"/>
                    <a:pt x="41" y="21"/>
                    <a:pt x="41" y="21"/>
                  </a:cubicBezTo>
                  <a:cubicBezTo>
                    <a:pt x="41" y="21"/>
                    <a:pt x="41" y="21"/>
                    <a:pt x="42" y="21"/>
                  </a:cubicBezTo>
                  <a:cubicBezTo>
                    <a:pt x="67" y="31"/>
                    <a:pt x="80" y="61"/>
                    <a:pt x="70" y="88"/>
                  </a:cubicBezTo>
                  <a:cubicBezTo>
                    <a:pt x="61" y="111"/>
                    <a:pt x="35" y="123"/>
                    <a:pt x="11" y="117"/>
                  </a:cubicBezTo>
                  <a:cubicBezTo>
                    <a:pt x="12" y="114"/>
                    <a:pt x="12" y="114"/>
                    <a:pt x="12" y="114"/>
                  </a:cubicBezTo>
                  <a:cubicBezTo>
                    <a:pt x="12" y="114"/>
                    <a:pt x="12" y="114"/>
                    <a:pt x="12" y="11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26"/>
            <p:cNvSpPr>
              <a:spLocks noEditPoints="1"/>
            </p:cNvSpPr>
            <p:nvPr/>
          </p:nvSpPr>
          <p:spPr bwMode="auto">
            <a:xfrm>
              <a:off x="5818217" y="2711842"/>
              <a:ext cx="413885" cy="415924"/>
            </a:xfrm>
            <a:custGeom>
              <a:avLst/>
              <a:gdLst>
                <a:gd name="T0" fmla="*/ 162 w 172"/>
                <a:gd name="T1" fmla="*/ 106 h 173"/>
                <a:gd name="T2" fmla="*/ 158 w 172"/>
                <a:gd name="T3" fmla="*/ 108 h 173"/>
                <a:gd name="T4" fmla="*/ 158 w 172"/>
                <a:gd name="T5" fmla="*/ 105 h 173"/>
                <a:gd name="T6" fmla="*/ 150 w 172"/>
                <a:gd name="T7" fmla="*/ 83 h 173"/>
                <a:gd name="T8" fmla="*/ 138 w 172"/>
                <a:gd name="T9" fmla="*/ 84 h 173"/>
                <a:gd name="T10" fmla="*/ 121 w 172"/>
                <a:gd name="T11" fmla="*/ 76 h 173"/>
                <a:gd name="T12" fmla="*/ 104 w 172"/>
                <a:gd name="T13" fmla="*/ 114 h 173"/>
                <a:gd name="T14" fmla="*/ 119 w 172"/>
                <a:gd name="T15" fmla="*/ 113 h 173"/>
                <a:gd name="T16" fmla="*/ 86 w 172"/>
                <a:gd name="T17" fmla="*/ 163 h 173"/>
                <a:gd name="T18" fmla="*/ 84 w 172"/>
                <a:gd name="T19" fmla="*/ 129 h 173"/>
                <a:gd name="T20" fmla="*/ 50 w 172"/>
                <a:gd name="T21" fmla="*/ 105 h 173"/>
                <a:gd name="T22" fmla="*/ 34 w 172"/>
                <a:gd name="T23" fmla="*/ 99 h 173"/>
                <a:gd name="T24" fmla="*/ 27 w 172"/>
                <a:gd name="T25" fmla="*/ 95 h 173"/>
                <a:gd name="T26" fmla="*/ 40 w 172"/>
                <a:gd name="T27" fmla="*/ 86 h 173"/>
                <a:gd name="T28" fmla="*/ 45 w 172"/>
                <a:gd name="T29" fmla="*/ 81 h 173"/>
                <a:gd name="T30" fmla="*/ 65 w 172"/>
                <a:gd name="T31" fmla="*/ 47 h 173"/>
                <a:gd name="T32" fmla="*/ 49 w 172"/>
                <a:gd name="T33" fmla="*/ 55 h 173"/>
                <a:gd name="T34" fmla="*/ 52 w 172"/>
                <a:gd name="T35" fmla="*/ 36 h 173"/>
                <a:gd name="T36" fmla="*/ 56 w 172"/>
                <a:gd name="T37" fmla="*/ 35 h 173"/>
                <a:gd name="T38" fmla="*/ 62 w 172"/>
                <a:gd name="T39" fmla="*/ 27 h 173"/>
                <a:gd name="T40" fmla="*/ 61 w 172"/>
                <a:gd name="T41" fmla="*/ 13 h 173"/>
                <a:gd name="T42" fmla="*/ 62 w 172"/>
                <a:gd name="T43" fmla="*/ 16 h 173"/>
                <a:gd name="T44" fmla="*/ 74 w 172"/>
                <a:gd name="T45" fmla="*/ 36 h 173"/>
                <a:gd name="T46" fmla="*/ 98 w 172"/>
                <a:gd name="T47" fmla="*/ 25 h 173"/>
                <a:gd name="T48" fmla="*/ 135 w 172"/>
                <a:gd name="T49" fmla="*/ 25 h 173"/>
                <a:gd name="T50" fmla="*/ 127 w 172"/>
                <a:gd name="T51" fmla="*/ 44 h 173"/>
                <a:gd name="T52" fmla="*/ 133 w 172"/>
                <a:gd name="T53" fmla="*/ 47 h 173"/>
                <a:gd name="T54" fmla="*/ 132 w 172"/>
                <a:gd name="T55" fmla="*/ 40 h 173"/>
                <a:gd name="T56" fmla="*/ 136 w 172"/>
                <a:gd name="T57" fmla="*/ 38 h 173"/>
                <a:gd name="T58" fmla="*/ 86 w 172"/>
                <a:gd name="T59" fmla="*/ 0 h 173"/>
                <a:gd name="T60" fmla="*/ 86 w 172"/>
                <a:gd name="T61" fmla="*/ 173 h 173"/>
                <a:gd name="T62" fmla="*/ 166 w 172"/>
                <a:gd name="T63" fmla="*/ 114 h 173"/>
                <a:gd name="T64" fmla="*/ 9 w 172"/>
                <a:gd name="T65" fmla="*/ 86 h 173"/>
                <a:gd name="T66" fmla="*/ 19 w 172"/>
                <a:gd name="T67" fmla="*/ 94 h 173"/>
                <a:gd name="T68" fmla="*/ 39 w 172"/>
                <a:gd name="T69" fmla="*/ 110 h 173"/>
                <a:gd name="T70" fmla="*/ 43 w 172"/>
                <a:gd name="T71" fmla="*/ 115 h 173"/>
                <a:gd name="T72" fmla="*/ 48 w 172"/>
                <a:gd name="T73" fmla="*/ 153 h 173"/>
                <a:gd name="T74" fmla="*/ 158 w 172"/>
                <a:gd name="T75" fmla="*/ 117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2" h="173">
                  <a:moveTo>
                    <a:pt x="166" y="114"/>
                  </a:moveTo>
                  <a:cubicBezTo>
                    <a:pt x="162" y="106"/>
                    <a:pt x="162" y="106"/>
                    <a:pt x="162" y="106"/>
                  </a:cubicBezTo>
                  <a:cubicBezTo>
                    <a:pt x="161" y="107"/>
                    <a:pt x="161" y="107"/>
                    <a:pt x="161" y="108"/>
                  </a:cubicBezTo>
                  <a:cubicBezTo>
                    <a:pt x="159" y="108"/>
                    <a:pt x="159" y="109"/>
                    <a:pt x="158" y="108"/>
                  </a:cubicBezTo>
                  <a:cubicBezTo>
                    <a:pt x="151" y="100"/>
                    <a:pt x="147" y="87"/>
                    <a:pt x="149" y="86"/>
                  </a:cubicBezTo>
                  <a:cubicBezTo>
                    <a:pt x="156" y="85"/>
                    <a:pt x="153" y="103"/>
                    <a:pt x="158" y="105"/>
                  </a:cubicBezTo>
                  <a:cubicBezTo>
                    <a:pt x="158" y="105"/>
                    <a:pt x="159" y="104"/>
                    <a:pt x="161" y="104"/>
                  </a:cubicBezTo>
                  <a:cubicBezTo>
                    <a:pt x="150" y="83"/>
                    <a:pt x="150" y="83"/>
                    <a:pt x="150" y="83"/>
                  </a:cubicBezTo>
                  <a:cubicBezTo>
                    <a:pt x="149" y="84"/>
                    <a:pt x="145" y="81"/>
                    <a:pt x="139" y="81"/>
                  </a:cubicBezTo>
                  <a:cubicBezTo>
                    <a:pt x="138" y="81"/>
                    <a:pt x="138" y="84"/>
                    <a:pt x="138" y="84"/>
                  </a:cubicBezTo>
                  <a:cubicBezTo>
                    <a:pt x="136" y="84"/>
                    <a:pt x="128" y="81"/>
                    <a:pt x="128" y="78"/>
                  </a:cubicBezTo>
                  <a:cubicBezTo>
                    <a:pt x="128" y="75"/>
                    <a:pt x="126" y="75"/>
                    <a:pt x="121" y="76"/>
                  </a:cubicBezTo>
                  <a:cubicBezTo>
                    <a:pt x="118" y="76"/>
                    <a:pt x="116" y="76"/>
                    <a:pt x="113" y="77"/>
                  </a:cubicBezTo>
                  <a:cubicBezTo>
                    <a:pt x="97" y="82"/>
                    <a:pt x="88" y="107"/>
                    <a:pt x="104" y="114"/>
                  </a:cubicBezTo>
                  <a:cubicBezTo>
                    <a:pt x="106" y="115"/>
                    <a:pt x="110" y="113"/>
                    <a:pt x="114" y="112"/>
                  </a:cubicBezTo>
                  <a:cubicBezTo>
                    <a:pt x="116" y="111"/>
                    <a:pt x="117" y="112"/>
                    <a:pt x="119" y="113"/>
                  </a:cubicBezTo>
                  <a:cubicBezTo>
                    <a:pt x="124" y="118"/>
                    <a:pt x="116" y="142"/>
                    <a:pt x="118" y="157"/>
                  </a:cubicBezTo>
                  <a:cubicBezTo>
                    <a:pt x="108" y="162"/>
                    <a:pt x="98" y="163"/>
                    <a:pt x="86" y="163"/>
                  </a:cubicBezTo>
                  <a:cubicBezTo>
                    <a:pt x="78" y="163"/>
                    <a:pt x="69" y="163"/>
                    <a:pt x="62" y="160"/>
                  </a:cubicBezTo>
                  <a:cubicBezTo>
                    <a:pt x="67" y="147"/>
                    <a:pt x="78" y="140"/>
                    <a:pt x="84" y="129"/>
                  </a:cubicBezTo>
                  <a:cubicBezTo>
                    <a:pt x="85" y="125"/>
                    <a:pt x="83" y="123"/>
                    <a:pt x="74" y="121"/>
                  </a:cubicBezTo>
                  <a:cubicBezTo>
                    <a:pt x="67" y="118"/>
                    <a:pt x="60" y="101"/>
                    <a:pt x="50" y="105"/>
                  </a:cubicBezTo>
                  <a:cubicBezTo>
                    <a:pt x="45" y="107"/>
                    <a:pt x="38" y="110"/>
                    <a:pt x="39" y="106"/>
                  </a:cubicBezTo>
                  <a:cubicBezTo>
                    <a:pt x="41" y="98"/>
                    <a:pt x="35" y="103"/>
                    <a:pt x="34" y="99"/>
                  </a:cubicBezTo>
                  <a:cubicBezTo>
                    <a:pt x="33" y="96"/>
                    <a:pt x="42" y="95"/>
                    <a:pt x="37" y="94"/>
                  </a:cubicBezTo>
                  <a:cubicBezTo>
                    <a:pt x="33" y="92"/>
                    <a:pt x="27" y="104"/>
                    <a:pt x="27" y="95"/>
                  </a:cubicBezTo>
                  <a:cubicBezTo>
                    <a:pt x="27" y="92"/>
                    <a:pt x="27" y="89"/>
                    <a:pt x="29" y="89"/>
                  </a:cubicBezTo>
                  <a:cubicBezTo>
                    <a:pt x="31" y="83"/>
                    <a:pt x="38" y="83"/>
                    <a:pt x="40" y="86"/>
                  </a:cubicBezTo>
                  <a:cubicBezTo>
                    <a:pt x="42" y="90"/>
                    <a:pt x="42" y="93"/>
                    <a:pt x="43" y="91"/>
                  </a:cubicBezTo>
                  <a:cubicBezTo>
                    <a:pt x="45" y="89"/>
                    <a:pt x="42" y="87"/>
                    <a:pt x="45" y="81"/>
                  </a:cubicBezTo>
                  <a:cubicBezTo>
                    <a:pt x="48" y="76"/>
                    <a:pt x="53" y="69"/>
                    <a:pt x="67" y="64"/>
                  </a:cubicBezTo>
                  <a:cubicBezTo>
                    <a:pt x="75" y="60"/>
                    <a:pt x="69" y="53"/>
                    <a:pt x="65" y="47"/>
                  </a:cubicBezTo>
                  <a:cubicBezTo>
                    <a:pt x="61" y="42"/>
                    <a:pt x="54" y="36"/>
                    <a:pt x="53" y="43"/>
                  </a:cubicBezTo>
                  <a:cubicBezTo>
                    <a:pt x="51" y="47"/>
                    <a:pt x="54" y="57"/>
                    <a:pt x="49" y="55"/>
                  </a:cubicBezTo>
                  <a:cubicBezTo>
                    <a:pt x="43" y="53"/>
                    <a:pt x="37" y="49"/>
                    <a:pt x="41" y="45"/>
                  </a:cubicBezTo>
                  <a:cubicBezTo>
                    <a:pt x="44" y="41"/>
                    <a:pt x="52" y="40"/>
                    <a:pt x="52" y="36"/>
                  </a:cubicBezTo>
                  <a:cubicBezTo>
                    <a:pt x="52" y="32"/>
                    <a:pt x="52" y="28"/>
                    <a:pt x="54" y="28"/>
                  </a:cubicBezTo>
                  <a:cubicBezTo>
                    <a:pt x="57" y="29"/>
                    <a:pt x="59" y="30"/>
                    <a:pt x="56" y="35"/>
                  </a:cubicBezTo>
                  <a:cubicBezTo>
                    <a:pt x="54" y="39"/>
                    <a:pt x="65" y="42"/>
                    <a:pt x="66" y="39"/>
                  </a:cubicBezTo>
                  <a:cubicBezTo>
                    <a:pt x="68" y="36"/>
                    <a:pt x="65" y="33"/>
                    <a:pt x="62" y="27"/>
                  </a:cubicBezTo>
                  <a:cubicBezTo>
                    <a:pt x="59" y="24"/>
                    <a:pt x="53" y="25"/>
                    <a:pt x="55" y="21"/>
                  </a:cubicBezTo>
                  <a:cubicBezTo>
                    <a:pt x="56" y="20"/>
                    <a:pt x="58" y="14"/>
                    <a:pt x="61" y="13"/>
                  </a:cubicBezTo>
                  <a:cubicBezTo>
                    <a:pt x="62" y="13"/>
                    <a:pt x="63" y="13"/>
                    <a:pt x="63" y="12"/>
                  </a:cubicBezTo>
                  <a:cubicBezTo>
                    <a:pt x="63" y="13"/>
                    <a:pt x="62" y="14"/>
                    <a:pt x="62" y="16"/>
                  </a:cubicBezTo>
                  <a:cubicBezTo>
                    <a:pt x="62" y="21"/>
                    <a:pt x="70" y="14"/>
                    <a:pt x="72" y="19"/>
                  </a:cubicBezTo>
                  <a:cubicBezTo>
                    <a:pt x="74" y="24"/>
                    <a:pt x="69" y="31"/>
                    <a:pt x="74" y="36"/>
                  </a:cubicBezTo>
                  <a:cubicBezTo>
                    <a:pt x="78" y="42"/>
                    <a:pt x="81" y="46"/>
                    <a:pt x="83" y="39"/>
                  </a:cubicBezTo>
                  <a:cubicBezTo>
                    <a:pt x="85" y="31"/>
                    <a:pt x="98" y="30"/>
                    <a:pt x="98" y="25"/>
                  </a:cubicBezTo>
                  <a:cubicBezTo>
                    <a:pt x="99" y="22"/>
                    <a:pt x="99" y="17"/>
                    <a:pt x="99" y="10"/>
                  </a:cubicBezTo>
                  <a:cubicBezTo>
                    <a:pt x="113" y="12"/>
                    <a:pt x="125" y="17"/>
                    <a:pt x="135" y="25"/>
                  </a:cubicBezTo>
                  <a:cubicBezTo>
                    <a:pt x="129" y="27"/>
                    <a:pt x="122" y="38"/>
                    <a:pt x="122" y="42"/>
                  </a:cubicBezTo>
                  <a:cubicBezTo>
                    <a:pt x="122" y="46"/>
                    <a:pt x="124" y="46"/>
                    <a:pt x="127" y="44"/>
                  </a:cubicBezTo>
                  <a:cubicBezTo>
                    <a:pt x="130" y="42"/>
                    <a:pt x="126" y="46"/>
                    <a:pt x="129" y="49"/>
                  </a:cubicBezTo>
                  <a:cubicBezTo>
                    <a:pt x="132" y="50"/>
                    <a:pt x="133" y="50"/>
                    <a:pt x="133" y="47"/>
                  </a:cubicBezTo>
                  <a:cubicBezTo>
                    <a:pt x="129" y="40"/>
                    <a:pt x="129" y="40"/>
                    <a:pt x="129" y="40"/>
                  </a:cubicBezTo>
                  <a:cubicBezTo>
                    <a:pt x="132" y="40"/>
                    <a:pt x="132" y="40"/>
                    <a:pt x="132" y="40"/>
                  </a:cubicBezTo>
                  <a:cubicBezTo>
                    <a:pt x="132" y="35"/>
                    <a:pt x="135" y="33"/>
                    <a:pt x="138" y="34"/>
                  </a:cubicBezTo>
                  <a:cubicBezTo>
                    <a:pt x="141" y="34"/>
                    <a:pt x="137" y="35"/>
                    <a:pt x="136" y="38"/>
                  </a:cubicBezTo>
                  <a:cubicBezTo>
                    <a:pt x="154" y="33"/>
                    <a:pt x="154" y="33"/>
                    <a:pt x="154" y="33"/>
                  </a:cubicBezTo>
                  <a:cubicBezTo>
                    <a:pt x="138" y="13"/>
                    <a:pt x="114" y="0"/>
                    <a:pt x="86" y="0"/>
                  </a:cubicBezTo>
                  <a:cubicBezTo>
                    <a:pt x="39" y="0"/>
                    <a:pt x="0" y="38"/>
                    <a:pt x="0" y="86"/>
                  </a:cubicBezTo>
                  <a:cubicBezTo>
                    <a:pt x="0" y="134"/>
                    <a:pt x="39" y="173"/>
                    <a:pt x="86" y="173"/>
                  </a:cubicBezTo>
                  <a:cubicBezTo>
                    <a:pt x="130" y="173"/>
                    <a:pt x="167" y="140"/>
                    <a:pt x="172" y="98"/>
                  </a:cubicBezTo>
                  <a:lnTo>
                    <a:pt x="166" y="114"/>
                  </a:lnTo>
                  <a:close/>
                  <a:moveTo>
                    <a:pt x="48" y="153"/>
                  </a:moveTo>
                  <a:cubicBezTo>
                    <a:pt x="25" y="141"/>
                    <a:pt x="9" y="115"/>
                    <a:pt x="9" y="86"/>
                  </a:cubicBezTo>
                  <a:cubicBezTo>
                    <a:pt x="9" y="85"/>
                    <a:pt x="9" y="83"/>
                    <a:pt x="9" y="82"/>
                  </a:cubicBezTo>
                  <a:cubicBezTo>
                    <a:pt x="13" y="83"/>
                    <a:pt x="19" y="89"/>
                    <a:pt x="19" y="94"/>
                  </a:cubicBezTo>
                  <a:cubicBezTo>
                    <a:pt x="20" y="99"/>
                    <a:pt x="20" y="101"/>
                    <a:pt x="29" y="102"/>
                  </a:cubicBezTo>
                  <a:cubicBezTo>
                    <a:pt x="38" y="103"/>
                    <a:pt x="34" y="110"/>
                    <a:pt x="39" y="110"/>
                  </a:cubicBezTo>
                  <a:cubicBezTo>
                    <a:pt x="43" y="110"/>
                    <a:pt x="46" y="109"/>
                    <a:pt x="45" y="111"/>
                  </a:cubicBezTo>
                  <a:cubicBezTo>
                    <a:pt x="45" y="113"/>
                    <a:pt x="44" y="114"/>
                    <a:pt x="43" y="115"/>
                  </a:cubicBezTo>
                  <a:cubicBezTo>
                    <a:pt x="37" y="123"/>
                    <a:pt x="42" y="131"/>
                    <a:pt x="48" y="137"/>
                  </a:cubicBezTo>
                  <a:cubicBezTo>
                    <a:pt x="50" y="138"/>
                    <a:pt x="49" y="146"/>
                    <a:pt x="48" y="153"/>
                  </a:cubicBezTo>
                  <a:close/>
                  <a:moveTo>
                    <a:pt x="143" y="139"/>
                  </a:moveTo>
                  <a:cubicBezTo>
                    <a:pt x="145" y="131"/>
                    <a:pt x="150" y="115"/>
                    <a:pt x="158" y="117"/>
                  </a:cubicBezTo>
                  <a:cubicBezTo>
                    <a:pt x="154" y="125"/>
                    <a:pt x="149" y="132"/>
                    <a:pt x="143"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501806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092220" y="1898650"/>
            <a:ext cx="5575300" cy="36871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Communications</a:t>
            </a:r>
            <a:endParaRPr lang="en-US" dirty="0"/>
          </a:p>
        </p:txBody>
      </p:sp>
      <p:sp>
        <p:nvSpPr>
          <p:cNvPr id="3" name="Text Placeholder 2"/>
          <p:cNvSpPr>
            <a:spLocks noGrp="1"/>
          </p:cNvSpPr>
          <p:nvPr>
            <p:ph type="body" sz="quarter" idx="10"/>
          </p:nvPr>
        </p:nvSpPr>
        <p:spPr>
          <a:xfrm>
            <a:off x="1077363" y="2885225"/>
            <a:ext cx="3961448" cy="1107996"/>
          </a:xfrm>
        </p:spPr>
        <p:txBody>
          <a:bodyPr/>
          <a:lstStyle/>
          <a:p>
            <a:r>
              <a:rPr lang="en-US" dirty="0" smtClean="0">
                <a:solidFill>
                  <a:schemeClr val="accent4">
                    <a:alpha val="99000"/>
                  </a:schemeClr>
                </a:solidFill>
              </a:rPr>
              <a:t>Two forms of communication </a:t>
            </a:r>
            <a:br>
              <a:rPr lang="en-US" dirty="0" smtClean="0">
                <a:solidFill>
                  <a:schemeClr val="accent4">
                    <a:alpha val="99000"/>
                  </a:schemeClr>
                </a:solidFill>
              </a:rPr>
            </a:br>
            <a:r>
              <a:rPr lang="en-US" dirty="0" smtClean="0">
                <a:solidFill>
                  <a:schemeClr val="accent4">
                    <a:alpha val="99000"/>
                  </a:schemeClr>
                </a:solidFill>
              </a:rPr>
              <a:t>with devices</a:t>
            </a:r>
          </a:p>
        </p:txBody>
      </p:sp>
      <p:sp>
        <p:nvSpPr>
          <p:cNvPr id="7" name="Freeform 88"/>
          <p:cNvSpPr>
            <a:spLocks noEditPoints="1"/>
          </p:cNvSpPr>
          <p:nvPr/>
        </p:nvSpPr>
        <p:spPr bwMode="black">
          <a:xfrm>
            <a:off x="5956399" y="2675911"/>
            <a:ext cx="1323078" cy="1644863"/>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endParaRPr lang="en-US">
              <a:solidFill>
                <a:schemeClr val="lt1">
                  <a:alpha val="99000"/>
                </a:schemeClr>
              </a:solidFill>
            </a:endParaRPr>
          </a:p>
        </p:txBody>
      </p:sp>
      <p:sp>
        <p:nvSpPr>
          <p:cNvPr id="11" name="Rectangle 10"/>
          <p:cNvSpPr/>
          <p:nvPr/>
        </p:nvSpPr>
        <p:spPr>
          <a:xfrm>
            <a:off x="5466725" y="4676217"/>
            <a:ext cx="2302426" cy="424732"/>
          </a:xfrm>
          <a:prstGeom prst="rect">
            <a:avLst/>
          </a:prstGeom>
        </p:spPr>
        <p:txBody>
          <a:bodyPr wrap="square">
            <a:spAutoFit/>
          </a:bodyPr>
          <a:lstStyle/>
          <a:p>
            <a:pPr marL="3175" lvl="1" algn="ctr" defTabSz="914325">
              <a:lnSpc>
                <a:spcPct val="90000"/>
              </a:lnSpc>
              <a:buSzPct val="80000"/>
            </a:pPr>
            <a:r>
              <a:rPr lang="en-US" spc="-51" dirty="0" smtClean="0">
                <a:solidFill>
                  <a:schemeClr val="bg1">
                    <a:alpha val="99000"/>
                  </a:schemeClr>
                </a:solidFill>
              </a:rPr>
              <a:t>Device-initiated</a:t>
            </a:r>
            <a:endParaRPr lang="en-US" spc="-51" dirty="0">
              <a:solidFill>
                <a:schemeClr val="bg1">
                  <a:alpha val="99000"/>
                </a:schemeClr>
              </a:solidFill>
            </a:endParaRPr>
          </a:p>
        </p:txBody>
      </p:sp>
      <p:sp>
        <p:nvSpPr>
          <p:cNvPr id="12" name="Rectangle 11"/>
          <p:cNvSpPr/>
          <p:nvPr/>
        </p:nvSpPr>
        <p:spPr>
          <a:xfrm>
            <a:off x="7971386" y="4676217"/>
            <a:ext cx="2302426" cy="424732"/>
          </a:xfrm>
          <a:prstGeom prst="rect">
            <a:avLst/>
          </a:prstGeom>
        </p:spPr>
        <p:txBody>
          <a:bodyPr wrap="square">
            <a:spAutoFit/>
          </a:bodyPr>
          <a:lstStyle/>
          <a:p>
            <a:pPr marL="3175" lvl="1" algn="ctr" defTabSz="914325">
              <a:lnSpc>
                <a:spcPct val="90000"/>
              </a:lnSpc>
              <a:buSzPct val="80000"/>
            </a:pPr>
            <a:r>
              <a:rPr lang="en-US" spc="-51" dirty="0">
                <a:solidFill>
                  <a:schemeClr val="bg1">
                    <a:alpha val="99000"/>
                  </a:schemeClr>
                </a:solidFill>
              </a:rPr>
              <a:t>Cloud-initiated</a:t>
            </a:r>
          </a:p>
        </p:txBody>
      </p:sp>
      <p:grpSp>
        <p:nvGrpSpPr>
          <p:cNvPr id="9" name="Group 8"/>
          <p:cNvGrpSpPr/>
          <p:nvPr/>
        </p:nvGrpSpPr>
        <p:grpSpPr>
          <a:xfrm>
            <a:off x="8393723" y="2534410"/>
            <a:ext cx="1430215" cy="1871730"/>
            <a:chOff x="6302430" y="1441450"/>
            <a:chExt cx="4492240" cy="5879016"/>
          </a:xfrm>
          <a:solidFill>
            <a:schemeClr val="bg1"/>
          </a:solidFill>
        </p:grpSpPr>
        <p:sp>
          <p:nvSpPr>
            <p:cNvPr id="10" name="Freeform 6"/>
            <p:cNvSpPr>
              <a:spLocks/>
            </p:cNvSpPr>
            <p:nvPr/>
          </p:nvSpPr>
          <p:spPr bwMode="auto">
            <a:xfrm>
              <a:off x="6302430" y="1441450"/>
              <a:ext cx="4492240" cy="301090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3" name="Group 12"/>
            <p:cNvGrpSpPr/>
            <p:nvPr/>
          </p:nvGrpSpPr>
          <p:grpSpPr>
            <a:xfrm>
              <a:off x="6357979" y="4624936"/>
              <a:ext cx="4389190" cy="2695530"/>
              <a:chOff x="2824163" y="1430337"/>
              <a:chExt cx="6516687" cy="4002088"/>
            </a:xfrm>
            <a:grpFill/>
          </p:grpSpPr>
          <p:sp>
            <p:nvSpPr>
              <p:cNvPr id="14" name="Freeform 13"/>
              <p:cNvSpPr>
                <a:spLocks/>
              </p:cNvSpPr>
              <p:nvPr/>
            </p:nvSpPr>
            <p:spPr bwMode="auto">
              <a:xfrm>
                <a:off x="2824163" y="3502025"/>
                <a:ext cx="6516687" cy="1930400"/>
              </a:xfrm>
              <a:custGeom>
                <a:avLst/>
                <a:gdLst>
                  <a:gd name="T0" fmla="*/ 182 w 365"/>
                  <a:gd name="T1" fmla="*/ 106 h 108"/>
                  <a:gd name="T2" fmla="*/ 365 w 365"/>
                  <a:gd name="T3" fmla="*/ 0 h 108"/>
                  <a:gd name="T4" fmla="*/ 182 w 365"/>
                  <a:gd name="T5" fmla="*/ 75 h 108"/>
                  <a:gd name="T6" fmla="*/ 0 w 365"/>
                  <a:gd name="T7" fmla="*/ 0 h 108"/>
                  <a:gd name="T8" fmla="*/ 182 w 365"/>
                  <a:gd name="T9" fmla="*/ 106 h 108"/>
                </a:gdLst>
                <a:ahLst/>
                <a:cxnLst>
                  <a:cxn ang="0">
                    <a:pos x="T0" y="T1"/>
                  </a:cxn>
                  <a:cxn ang="0">
                    <a:pos x="T2" y="T3"/>
                  </a:cxn>
                  <a:cxn ang="0">
                    <a:pos x="T4" y="T5"/>
                  </a:cxn>
                  <a:cxn ang="0">
                    <a:pos x="T6" y="T7"/>
                  </a:cxn>
                  <a:cxn ang="0">
                    <a:pos x="T8" y="T9"/>
                  </a:cxn>
                </a:cxnLst>
                <a:rect l="0" t="0" r="r" b="b"/>
                <a:pathLst>
                  <a:path w="365" h="108">
                    <a:moveTo>
                      <a:pt x="182" y="106"/>
                    </a:moveTo>
                    <a:cubicBezTo>
                      <a:pt x="267" y="108"/>
                      <a:pt x="339" y="56"/>
                      <a:pt x="365" y="0"/>
                    </a:cubicBezTo>
                    <a:cubicBezTo>
                      <a:pt x="318" y="48"/>
                      <a:pt x="250" y="75"/>
                      <a:pt x="182" y="75"/>
                    </a:cubicBezTo>
                    <a:cubicBezTo>
                      <a:pt x="115" y="75"/>
                      <a:pt x="47" y="48"/>
                      <a:pt x="0" y="0"/>
                    </a:cubicBezTo>
                    <a:cubicBezTo>
                      <a:pt x="26" y="56"/>
                      <a:pt x="98" y="108"/>
                      <a:pt x="182" y="10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841750" y="2305050"/>
                <a:ext cx="4481512" cy="1482725"/>
              </a:xfrm>
              <a:custGeom>
                <a:avLst/>
                <a:gdLst>
                  <a:gd name="T0" fmla="*/ 125 w 251"/>
                  <a:gd name="T1" fmla="*/ 82 h 83"/>
                  <a:gd name="T2" fmla="*/ 251 w 251"/>
                  <a:gd name="T3" fmla="*/ 0 h 83"/>
                  <a:gd name="T4" fmla="*/ 125 w 251"/>
                  <a:gd name="T5" fmla="*/ 55 h 83"/>
                  <a:gd name="T6" fmla="*/ 0 w 251"/>
                  <a:gd name="T7" fmla="*/ 0 h 83"/>
                  <a:gd name="T8" fmla="*/ 125 w 251"/>
                  <a:gd name="T9" fmla="*/ 82 h 83"/>
                </a:gdLst>
                <a:ahLst/>
                <a:cxnLst>
                  <a:cxn ang="0">
                    <a:pos x="T0" y="T1"/>
                  </a:cxn>
                  <a:cxn ang="0">
                    <a:pos x="T2" y="T3"/>
                  </a:cxn>
                  <a:cxn ang="0">
                    <a:pos x="T4" y="T5"/>
                  </a:cxn>
                  <a:cxn ang="0">
                    <a:pos x="T6" y="T7"/>
                  </a:cxn>
                  <a:cxn ang="0">
                    <a:pos x="T8" y="T9"/>
                  </a:cxn>
                </a:cxnLst>
                <a:rect l="0" t="0" r="r" b="b"/>
                <a:pathLst>
                  <a:path w="251" h="83">
                    <a:moveTo>
                      <a:pt x="125" y="82"/>
                    </a:moveTo>
                    <a:cubicBezTo>
                      <a:pt x="187" y="83"/>
                      <a:pt x="235" y="41"/>
                      <a:pt x="251" y="0"/>
                    </a:cubicBezTo>
                    <a:cubicBezTo>
                      <a:pt x="217" y="33"/>
                      <a:pt x="172" y="56"/>
                      <a:pt x="125" y="55"/>
                    </a:cubicBezTo>
                    <a:cubicBezTo>
                      <a:pt x="79" y="56"/>
                      <a:pt x="34" y="33"/>
                      <a:pt x="0" y="0"/>
                    </a:cubicBezTo>
                    <a:cubicBezTo>
                      <a:pt x="16" y="41"/>
                      <a:pt x="64" y="83"/>
                      <a:pt x="125" y="8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787900" y="1430337"/>
                <a:ext cx="2589212" cy="965200"/>
              </a:xfrm>
              <a:custGeom>
                <a:avLst/>
                <a:gdLst>
                  <a:gd name="T0" fmla="*/ 145 w 145"/>
                  <a:gd name="T1" fmla="*/ 0 h 54"/>
                  <a:gd name="T2" fmla="*/ 72 w 145"/>
                  <a:gd name="T3" fmla="*/ 30 h 54"/>
                  <a:gd name="T4" fmla="*/ 0 w 145"/>
                  <a:gd name="T5" fmla="*/ 0 h 54"/>
                  <a:gd name="T6" fmla="*/ 72 w 145"/>
                  <a:gd name="T7" fmla="*/ 54 h 54"/>
                  <a:gd name="T8" fmla="*/ 145 w 145"/>
                  <a:gd name="T9" fmla="*/ 0 h 54"/>
                </a:gdLst>
                <a:ahLst/>
                <a:cxnLst>
                  <a:cxn ang="0">
                    <a:pos x="T0" y="T1"/>
                  </a:cxn>
                  <a:cxn ang="0">
                    <a:pos x="T2" y="T3"/>
                  </a:cxn>
                  <a:cxn ang="0">
                    <a:pos x="T4" y="T5"/>
                  </a:cxn>
                  <a:cxn ang="0">
                    <a:pos x="T6" y="T7"/>
                  </a:cxn>
                  <a:cxn ang="0">
                    <a:pos x="T8" y="T9"/>
                  </a:cxn>
                </a:cxnLst>
                <a:rect l="0" t="0" r="r" b="b"/>
                <a:pathLst>
                  <a:path w="145" h="54">
                    <a:moveTo>
                      <a:pt x="145" y="0"/>
                    </a:moveTo>
                    <a:cubicBezTo>
                      <a:pt x="126" y="19"/>
                      <a:pt x="99" y="30"/>
                      <a:pt x="72" y="30"/>
                    </a:cubicBezTo>
                    <a:cubicBezTo>
                      <a:pt x="45" y="30"/>
                      <a:pt x="19" y="19"/>
                      <a:pt x="0" y="0"/>
                    </a:cubicBezTo>
                    <a:cubicBezTo>
                      <a:pt x="5" y="27"/>
                      <a:pt x="35" y="54"/>
                      <a:pt x="72" y="54"/>
                    </a:cubicBezTo>
                    <a:cubicBezTo>
                      <a:pt x="110" y="54"/>
                      <a:pt x="140" y="27"/>
                      <a:pt x="14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0477097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88"/>
          <p:cNvSpPr>
            <a:spLocks noEditPoints="1"/>
          </p:cNvSpPr>
          <p:nvPr/>
        </p:nvSpPr>
        <p:spPr bwMode="black">
          <a:xfrm>
            <a:off x="7442522" y="1762006"/>
            <a:ext cx="3442352" cy="4279608"/>
          </a:xfrm>
          <a:custGeom>
            <a:avLst/>
            <a:gdLst>
              <a:gd name="T0" fmla="*/ 643 w 1766"/>
              <a:gd name="T1" fmla="*/ 1936 h 2204"/>
              <a:gd name="T2" fmla="*/ 1224 w 1766"/>
              <a:gd name="T3" fmla="*/ 1818 h 2204"/>
              <a:gd name="T4" fmla="*/ 1224 w 1766"/>
              <a:gd name="T5" fmla="*/ 118 h 2204"/>
              <a:gd name="T6" fmla="*/ 643 w 1766"/>
              <a:gd name="T7" fmla="*/ 0 h 2204"/>
              <a:gd name="T8" fmla="*/ 575 w 1766"/>
              <a:gd name="T9" fmla="*/ 360 h 2204"/>
              <a:gd name="T10" fmla="*/ 763 w 1766"/>
              <a:gd name="T11" fmla="*/ 473 h 2204"/>
              <a:gd name="T12" fmla="*/ 598 w 1766"/>
              <a:gd name="T13" fmla="*/ 587 h 2204"/>
              <a:gd name="T14" fmla="*/ 763 w 1766"/>
              <a:gd name="T15" fmla="*/ 701 h 2204"/>
              <a:gd name="T16" fmla="*/ 611 w 1766"/>
              <a:gd name="T17" fmla="*/ 815 h 2204"/>
              <a:gd name="T18" fmla="*/ 763 w 1766"/>
              <a:gd name="T19" fmla="*/ 929 h 2204"/>
              <a:gd name="T20" fmla="*/ 550 w 1766"/>
              <a:gd name="T21" fmla="*/ 1765 h 2204"/>
              <a:gd name="T22" fmla="*/ 883 w 1766"/>
              <a:gd name="T23" fmla="*/ 1512 h 2204"/>
              <a:gd name="T24" fmla="*/ 883 w 1766"/>
              <a:gd name="T25" fmla="*/ 1748 h 2204"/>
              <a:gd name="T26" fmla="*/ 883 w 1766"/>
              <a:gd name="T27" fmla="*/ 1512 h 2204"/>
              <a:gd name="T28" fmla="*/ 938 w 1766"/>
              <a:gd name="T29" fmla="*/ 1630 h 2204"/>
              <a:gd name="T30" fmla="*/ 828 w 1766"/>
              <a:gd name="T31" fmla="*/ 1630 h 2204"/>
              <a:gd name="T32" fmla="*/ 1334 w 1766"/>
              <a:gd name="T33" fmla="*/ 1765 h 2204"/>
              <a:gd name="T34" fmla="*/ 1299 w 1766"/>
              <a:gd name="T35" fmla="*/ 1806 h 2204"/>
              <a:gd name="T36" fmla="*/ 1123 w 1766"/>
              <a:gd name="T37" fmla="*/ 2012 h 2204"/>
              <a:gd name="T38" fmla="*/ 507 w 1766"/>
              <a:gd name="T39" fmla="*/ 1951 h 2204"/>
              <a:gd name="T40" fmla="*/ 473 w 1766"/>
              <a:gd name="T41" fmla="*/ 1765 h 2204"/>
              <a:gd name="T42" fmla="*/ 272 w 1766"/>
              <a:gd name="T43" fmla="*/ 1925 h 2204"/>
              <a:gd name="T44" fmla="*/ 432 w 1766"/>
              <a:gd name="T45" fmla="*/ 2204 h 2204"/>
              <a:gd name="T46" fmla="*/ 1494 w 1766"/>
              <a:gd name="T47" fmla="*/ 2044 h 2204"/>
              <a:gd name="T48" fmla="*/ 1334 w 1766"/>
              <a:gd name="T49" fmla="*/ 1765 h 2204"/>
              <a:gd name="T50" fmla="*/ 1318 w 1766"/>
              <a:gd name="T51" fmla="*/ 531 h 2204"/>
              <a:gd name="T52" fmla="*/ 1426 w 1766"/>
              <a:gd name="T53" fmla="*/ 676 h 2204"/>
              <a:gd name="T54" fmla="*/ 448 w 1766"/>
              <a:gd name="T55" fmla="*/ 531 h 2204"/>
              <a:gd name="T56" fmla="*/ 448 w 1766"/>
              <a:gd name="T57" fmla="*/ 822 h 2204"/>
              <a:gd name="T58" fmla="*/ 1701 w 1766"/>
              <a:gd name="T59" fmla="*/ 676 h 2204"/>
              <a:gd name="T60" fmla="*/ 1764 w 1766"/>
              <a:gd name="T61" fmla="*/ 676 h 2204"/>
              <a:gd name="T62" fmla="*/ 1416 w 1766"/>
              <a:gd name="T63" fmla="*/ 426 h 2204"/>
              <a:gd name="T64" fmla="*/ 1416 w 1766"/>
              <a:gd name="T65" fmla="*/ 927 h 2204"/>
              <a:gd name="T66" fmla="*/ 1416 w 1766"/>
              <a:gd name="T67" fmla="*/ 426 h 2204"/>
              <a:gd name="T68" fmla="*/ 350 w 1766"/>
              <a:gd name="T69" fmla="*/ 426 h 2204"/>
              <a:gd name="T70" fmla="*/ 350 w 1766"/>
              <a:gd name="T71" fmla="*/ 927 h 2204"/>
              <a:gd name="T72" fmla="*/ 217 w 1766"/>
              <a:gd name="T73" fmla="*/ 310 h 2204"/>
              <a:gd name="T74" fmla="*/ 217 w 1766"/>
              <a:gd name="T75" fmla="*/ 1043 h 2204"/>
              <a:gd name="T76" fmla="*/ 217 w 1766"/>
              <a:gd name="T77" fmla="*/ 310 h 2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66" h="2204">
                <a:moveTo>
                  <a:pt x="542" y="1818"/>
                </a:moveTo>
                <a:cubicBezTo>
                  <a:pt x="532" y="1883"/>
                  <a:pt x="577" y="1936"/>
                  <a:pt x="643" y="1936"/>
                </a:cubicBezTo>
                <a:cubicBezTo>
                  <a:pt x="1123" y="1936"/>
                  <a:pt x="1123" y="1936"/>
                  <a:pt x="1123" y="1936"/>
                </a:cubicBezTo>
                <a:cubicBezTo>
                  <a:pt x="1189" y="1936"/>
                  <a:pt x="1234" y="1883"/>
                  <a:pt x="1224" y="1818"/>
                </a:cubicBezTo>
                <a:cubicBezTo>
                  <a:pt x="1221" y="1800"/>
                  <a:pt x="1219" y="1783"/>
                  <a:pt x="1216" y="1765"/>
                </a:cubicBezTo>
                <a:cubicBezTo>
                  <a:pt x="1129" y="1162"/>
                  <a:pt x="1132" y="731"/>
                  <a:pt x="1224" y="118"/>
                </a:cubicBezTo>
                <a:cubicBezTo>
                  <a:pt x="1234" y="52"/>
                  <a:pt x="1189" y="0"/>
                  <a:pt x="1123" y="0"/>
                </a:cubicBezTo>
                <a:cubicBezTo>
                  <a:pt x="643" y="0"/>
                  <a:pt x="643" y="0"/>
                  <a:pt x="643" y="0"/>
                </a:cubicBezTo>
                <a:cubicBezTo>
                  <a:pt x="577" y="0"/>
                  <a:pt x="532" y="52"/>
                  <a:pt x="542" y="118"/>
                </a:cubicBezTo>
                <a:cubicBezTo>
                  <a:pt x="555" y="202"/>
                  <a:pt x="565" y="282"/>
                  <a:pt x="575" y="360"/>
                </a:cubicBezTo>
                <a:cubicBezTo>
                  <a:pt x="763" y="360"/>
                  <a:pt x="763" y="360"/>
                  <a:pt x="763" y="360"/>
                </a:cubicBezTo>
                <a:cubicBezTo>
                  <a:pt x="763" y="473"/>
                  <a:pt x="763" y="473"/>
                  <a:pt x="763" y="473"/>
                </a:cubicBezTo>
                <a:cubicBezTo>
                  <a:pt x="587" y="473"/>
                  <a:pt x="587" y="473"/>
                  <a:pt x="587" y="473"/>
                </a:cubicBezTo>
                <a:cubicBezTo>
                  <a:pt x="591" y="512"/>
                  <a:pt x="595" y="550"/>
                  <a:pt x="598" y="587"/>
                </a:cubicBezTo>
                <a:cubicBezTo>
                  <a:pt x="763" y="587"/>
                  <a:pt x="763" y="587"/>
                  <a:pt x="763" y="587"/>
                </a:cubicBezTo>
                <a:cubicBezTo>
                  <a:pt x="763" y="701"/>
                  <a:pt x="763" y="701"/>
                  <a:pt x="763" y="701"/>
                </a:cubicBezTo>
                <a:cubicBezTo>
                  <a:pt x="605" y="701"/>
                  <a:pt x="605" y="701"/>
                  <a:pt x="605" y="701"/>
                </a:cubicBezTo>
                <a:cubicBezTo>
                  <a:pt x="608" y="739"/>
                  <a:pt x="609" y="777"/>
                  <a:pt x="611" y="815"/>
                </a:cubicBezTo>
                <a:cubicBezTo>
                  <a:pt x="763" y="815"/>
                  <a:pt x="763" y="815"/>
                  <a:pt x="763" y="815"/>
                </a:cubicBezTo>
                <a:cubicBezTo>
                  <a:pt x="763" y="929"/>
                  <a:pt x="763" y="929"/>
                  <a:pt x="763" y="929"/>
                </a:cubicBezTo>
                <a:cubicBezTo>
                  <a:pt x="613" y="929"/>
                  <a:pt x="613" y="929"/>
                  <a:pt x="613" y="929"/>
                </a:cubicBezTo>
                <a:cubicBezTo>
                  <a:pt x="615" y="1194"/>
                  <a:pt x="594" y="1457"/>
                  <a:pt x="550" y="1765"/>
                </a:cubicBezTo>
                <a:cubicBezTo>
                  <a:pt x="547" y="1783"/>
                  <a:pt x="545" y="1800"/>
                  <a:pt x="542" y="1818"/>
                </a:cubicBezTo>
                <a:close/>
                <a:moveTo>
                  <a:pt x="883" y="1512"/>
                </a:moveTo>
                <a:cubicBezTo>
                  <a:pt x="948" y="1512"/>
                  <a:pt x="1001" y="1565"/>
                  <a:pt x="1001" y="1630"/>
                </a:cubicBezTo>
                <a:cubicBezTo>
                  <a:pt x="1001" y="1696"/>
                  <a:pt x="948" y="1748"/>
                  <a:pt x="883" y="1748"/>
                </a:cubicBezTo>
                <a:cubicBezTo>
                  <a:pt x="818" y="1748"/>
                  <a:pt x="765" y="1696"/>
                  <a:pt x="765" y="1630"/>
                </a:cubicBezTo>
                <a:cubicBezTo>
                  <a:pt x="765" y="1565"/>
                  <a:pt x="818" y="1512"/>
                  <a:pt x="883" y="1512"/>
                </a:cubicBezTo>
                <a:close/>
                <a:moveTo>
                  <a:pt x="883" y="1685"/>
                </a:moveTo>
                <a:cubicBezTo>
                  <a:pt x="913" y="1685"/>
                  <a:pt x="938" y="1661"/>
                  <a:pt x="938" y="1630"/>
                </a:cubicBezTo>
                <a:cubicBezTo>
                  <a:pt x="938" y="1600"/>
                  <a:pt x="913" y="1576"/>
                  <a:pt x="883" y="1576"/>
                </a:cubicBezTo>
                <a:cubicBezTo>
                  <a:pt x="853" y="1576"/>
                  <a:pt x="828" y="1600"/>
                  <a:pt x="828" y="1630"/>
                </a:cubicBezTo>
                <a:cubicBezTo>
                  <a:pt x="828" y="1661"/>
                  <a:pt x="853" y="1685"/>
                  <a:pt x="883" y="1685"/>
                </a:cubicBezTo>
                <a:close/>
                <a:moveTo>
                  <a:pt x="1334" y="1765"/>
                </a:moveTo>
                <a:cubicBezTo>
                  <a:pt x="1293" y="1765"/>
                  <a:pt x="1293" y="1765"/>
                  <a:pt x="1293" y="1765"/>
                </a:cubicBezTo>
                <a:cubicBezTo>
                  <a:pt x="1295" y="1779"/>
                  <a:pt x="1297" y="1792"/>
                  <a:pt x="1299" y="1806"/>
                </a:cubicBezTo>
                <a:cubicBezTo>
                  <a:pt x="1307" y="1860"/>
                  <a:pt x="1293" y="1913"/>
                  <a:pt x="1259" y="1951"/>
                </a:cubicBezTo>
                <a:cubicBezTo>
                  <a:pt x="1226" y="1991"/>
                  <a:pt x="1177" y="2012"/>
                  <a:pt x="1123" y="2012"/>
                </a:cubicBezTo>
                <a:cubicBezTo>
                  <a:pt x="643" y="2012"/>
                  <a:pt x="643" y="2012"/>
                  <a:pt x="643" y="2012"/>
                </a:cubicBezTo>
                <a:cubicBezTo>
                  <a:pt x="589" y="2012"/>
                  <a:pt x="540" y="1991"/>
                  <a:pt x="507" y="1951"/>
                </a:cubicBezTo>
                <a:cubicBezTo>
                  <a:pt x="473" y="1913"/>
                  <a:pt x="459" y="1860"/>
                  <a:pt x="467" y="1806"/>
                </a:cubicBezTo>
                <a:cubicBezTo>
                  <a:pt x="469" y="1792"/>
                  <a:pt x="471" y="1779"/>
                  <a:pt x="473" y="1765"/>
                </a:cubicBezTo>
                <a:cubicBezTo>
                  <a:pt x="432" y="1765"/>
                  <a:pt x="432" y="1765"/>
                  <a:pt x="432" y="1765"/>
                </a:cubicBezTo>
                <a:cubicBezTo>
                  <a:pt x="344" y="1765"/>
                  <a:pt x="272" y="1837"/>
                  <a:pt x="272" y="1925"/>
                </a:cubicBezTo>
                <a:cubicBezTo>
                  <a:pt x="272" y="2044"/>
                  <a:pt x="272" y="2044"/>
                  <a:pt x="272" y="2044"/>
                </a:cubicBezTo>
                <a:cubicBezTo>
                  <a:pt x="272" y="2132"/>
                  <a:pt x="344" y="2204"/>
                  <a:pt x="432" y="2204"/>
                </a:cubicBezTo>
                <a:cubicBezTo>
                  <a:pt x="1334" y="2204"/>
                  <a:pt x="1334" y="2204"/>
                  <a:pt x="1334" y="2204"/>
                </a:cubicBezTo>
                <a:cubicBezTo>
                  <a:pt x="1422" y="2204"/>
                  <a:pt x="1494" y="2132"/>
                  <a:pt x="1494" y="2044"/>
                </a:cubicBezTo>
                <a:cubicBezTo>
                  <a:pt x="1494" y="1925"/>
                  <a:pt x="1494" y="1925"/>
                  <a:pt x="1494" y="1925"/>
                </a:cubicBezTo>
                <a:cubicBezTo>
                  <a:pt x="1494" y="1837"/>
                  <a:pt x="1422" y="1765"/>
                  <a:pt x="1334" y="1765"/>
                </a:cubicBezTo>
                <a:close/>
                <a:moveTo>
                  <a:pt x="1426" y="676"/>
                </a:moveTo>
                <a:cubicBezTo>
                  <a:pt x="1427" y="601"/>
                  <a:pt x="1373" y="541"/>
                  <a:pt x="1318" y="531"/>
                </a:cubicBezTo>
                <a:cubicBezTo>
                  <a:pt x="1398" y="606"/>
                  <a:pt x="1398" y="746"/>
                  <a:pt x="1318" y="822"/>
                </a:cubicBezTo>
                <a:cubicBezTo>
                  <a:pt x="1373" y="812"/>
                  <a:pt x="1427" y="751"/>
                  <a:pt x="1426" y="676"/>
                </a:cubicBezTo>
                <a:close/>
                <a:moveTo>
                  <a:pt x="448" y="822"/>
                </a:moveTo>
                <a:cubicBezTo>
                  <a:pt x="368" y="746"/>
                  <a:pt x="368" y="606"/>
                  <a:pt x="448" y="531"/>
                </a:cubicBezTo>
                <a:cubicBezTo>
                  <a:pt x="393" y="541"/>
                  <a:pt x="339" y="601"/>
                  <a:pt x="340" y="676"/>
                </a:cubicBezTo>
                <a:cubicBezTo>
                  <a:pt x="339" y="751"/>
                  <a:pt x="393" y="812"/>
                  <a:pt x="448" y="822"/>
                </a:cubicBezTo>
                <a:close/>
                <a:moveTo>
                  <a:pt x="1549" y="310"/>
                </a:moveTo>
                <a:cubicBezTo>
                  <a:pt x="1646" y="405"/>
                  <a:pt x="1702" y="540"/>
                  <a:pt x="1701" y="676"/>
                </a:cubicBezTo>
                <a:cubicBezTo>
                  <a:pt x="1702" y="812"/>
                  <a:pt x="1646" y="947"/>
                  <a:pt x="1549" y="1043"/>
                </a:cubicBezTo>
                <a:cubicBezTo>
                  <a:pt x="1662" y="990"/>
                  <a:pt x="1766" y="846"/>
                  <a:pt x="1764" y="676"/>
                </a:cubicBezTo>
                <a:cubicBezTo>
                  <a:pt x="1766" y="506"/>
                  <a:pt x="1662" y="362"/>
                  <a:pt x="1549" y="310"/>
                </a:cubicBezTo>
                <a:close/>
                <a:moveTo>
                  <a:pt x="1416" y="426"/>
                </a:moveTo>
                <a:cubicBezTo>
                  <a:pt x="1483" y="492"/>
                  <a:pt x="1527" y="583"/>
                  <a:pt x="1527" y="676"/>
                </a:cubicBezTo>
                <a:cubicBezTo>
                  <a:pt x="1527" y="770"/>
                  <a:pt x="1483" y="860"/>
                  <a:pt x="1416" y="927"/>
                </a:cubicBezTo>
                <a:cubicBezTo>
                  <a:pt x="1499" y="895"/>
                  <a:pt x="1582" y="800"/>
                  <a:pt x="1582" y="676"/>
                </a:cubicBezTo>
                <a:cubicBezTo>
                  <a:pt x="1582" y="553"/>
                  <a:pt x="1499" y="457"/>
                  <a:pt x="1416" y="426"/>
                </a:cubicBezTo>
                <a:close/>
                <a:moveTo>
                  <a:pt x="239" y="676"/>
                </a:moveTo>
                <a:cubicBezTo>
                  <a:pt x="239" y="583"/>
                  <a:pt x="283" y="492"/>
                  <a:pt x="350" y="426"/>
                </a:cubicBezTo>
                <a:cubicBezTo>
                  <a:pt x="267" y="457"/>
                  <a:pt x="184" y="553"/>
                  <a:pt x="184" y="676"/>
                </a:cubicBezTo>
                <a:cubicBezTo>
                  <a:pt x="184" y="800"/>
                  <a:pt x="267" y="895"/>
                  <a:pt x="350" y="927"/>
                </a:cubicBezTo>
                <a:cubicBezTo>
                  <a:pt x="283" y="860"/>
                  <a:pt x="239" y="770"/>
                  <a:pt x="239" y="676"/>
                </a:cubicBezTo>
                <a:close/>
                <a:moveTo>
                  <a:pt x="217" y="310"/>
                </a:moveTo>
                <a:cubicBezTo>
                  <a:pt x="104" y="362"/>
                  <a:pt x="0" y="506"/>
                  <a:pt x="2" y="676"/>
                </a:cubicBezTo>
                <a:cubicBezTo>
                  <a:pt x="0" y="846"/>
                  <a:pt x="104" y="990"/>
                  <a:pt x="217" y="1043"/>
                </a:cubicBezTo>
                <a:cubicBezTo>
                  <a:pt x="120" y="947"/>
                  <a:pt x="64" y="812"/>
                  <a:pt x="65" y="676"/>
                </a:cubicBezTo>
                <a:cubicBezTo>
                  <a:pt x="64" y="540"/>
                  <a:pt x="120" y="405"/>
                  <a:pt x="217" y="310"/>
                </a:cubicBezTo>
                <a:close/>
              </a:path>
            </a:pathLst>
          </a:custGeom>
          <a:solidFill>
            <a:schemeClr val="tx1">
              <a:lumMod val="10000"/>
              <a:lumOff val="90000"/>
              <a:alpha val="54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p:txBody>
          <a:bodyPr/>
          <a:lstStyle/>
          <a:p>
            <a:r>
              <a:rPr lang="en-US" dirty="0" smtClean="0"/>
              <a:t>Communications: </a:t>
            </a:r>
            <a:r>
              <a:rPr lang="en-US" dirty="0"/>
              <a:t>Device-initiated</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Device-initiated options</a:t>
            </a:r>
          </a:p>
          <a:p>
            <a:pPr lvl="1"/>
            <a:r>
              <a:rPr lang="en-US" dirty="0" smtClean="0"/>
              <a:t>HTTP-based, request/response</a:t>
            </a:r>
          </a:p>
          <a:p>
            <a:pPr lvl="1"/>
            <a:r>
              <a:rPr lang="en-US" dirty="0" smtClean="0"/>
              <a:t>Framework choices (WCF, </a:t>
            </a:r>
            <a:r>
              <a:rPr lang="en-US" dirty="0" err="1" smtClean="0"/>
              <a:t>OData</a:t>
            </a:r>
            <a:r>
              <a:rPr lang="en-US" dirty="0" smtClean="0"/>
              <a:t>, </a:t>
            </a:r>
            <a:r>
              <a:rPr lang="en-US" dirty="0" err="1" smtClean="0"/>
              <a:t>WebRequest</a:t>
            </a:r>
            <a:r>
              <a:rPr lang="en-US" dirty="0" smtClean="0"/>
              <a:t>, etc.)</a:t>
            </a:r>
          </a:p>
          <a:p>
            <a:pPr lvl="1"/>
            <a:r>
              <a:rPr lang="en-US" dirty="0" smtClean="0"/>
              <a:t>Wire format choices (SOAP, JSON, POX, etc.)</a:t>
            </a:r>
          </a:p>
          <a:p>
            <a:endParaRPr lang="en-US" dirty="0"/>
          </a:p>
        </p:txBody>
      </p:sp>
      <p:sp>
        <p:nvSpPr>
          <p:cNvPr id="5" name="TextBox 4"/>
          <p:cNvSpPr txBox="1"/>
          <p:nvPr/>
        </p:nvSpPr>
        <p:spPr>
          <a:xfrm>
            <a:off x="426609" y="1164709"/>
            <a:ext cx="2031471" cy="3862574"/>
          </a:xfrm>
          <a:prstGeom prst="rect">
            <a:avLst/>
          </a:prstGeom>
          <a:noFill/>
        </p:spPr>
        <p:txBody>
          <a:bodyPr wrap="square" lIns="121899" tIns="60949" rIns="121899" bIns="60949" rtlCol="0">
            <a:spAutoFit/>
          </a:bodyPr>
          <a:lstStyle/>
          <a:p>
            <a:endParaRPr lang="en-US" sz="100" dirty="0">
              <a:solidFill>
                <a:schemeClr val="tx1">
                  <a:alpha val="99000"/>
                </a:schemeClr>
              </a:solidFill>
            </a:endParaRPr>
          </a:p>
          <a:p>
            <a:r>
              <a:rPr lang="en-US" sz="100" b="1" dirty="0">
                <a:solidFill>
                  <a:schemeClr val="tx1">
                    <a:alpha val="99000"/>
                  </a:schemeClr>
                </a:solidFill>
              </a:rPr>
              <a:t>&lt;?xml version="1.0" encoding="utf-8" standalone="yes" ?&gt; </a:t>
            </a:r>
            <a:br>
              <a:rPr lang="en-US" sz="100" b="1" dirty="0">
                <a:solidFill>
                  <a:schemeClr val="tx1">
                    <a:alpha val="99000"/>
                  </a:schemeClr>
                </a:solidFill>
              </a:rPr>
            </a:br>
            <a:r>
              <a:rPr lang="en-US" sz="100" b="1" dirty="0">
                <a:solidFill>
                  <a:schemeClr val="tx1">
                    <a:alpha val="99000"/>
                  </a:schemeClr>
                </a:solidFill>
              </a:rPr>
              <a:t>- &lt;feed </a:t>
            </a:r>
            <a:r>
              <a:rPr lang="en-US" sz="100" b="1" dirty="0" err="1">
                <a:solidFill>
                  <a:schemeClr val="tx1">
                    <a:alpha val="99000"/>
                  </a:schemeClr>
                </a:solidFill>
              </a:rPr>
              <a:t>xml:base</a:t>
            </a:r>
            <a:r>
              <a:rPr lang="en-US" sz="100" b="1" dirty="0">
                <a:solidFill>
                  <a:schemeClr val="tx1">
                    <a:alpha val="99000"/>
                  </a:schemeClr>
                </a:solidFill>
              </a:rPr>
              <a:t>="</a:t>
            </a:r>
            <a:r>
              <a:rPr lang="en-US" sz="100" b="1" dirty="0">
                <a:solidFill>
                  <a:schemeClr val="tx1">
                    <a:alpha val="99000"/>
                  </a:schemeClr>
                </a:solidFill>
                <a:hlinkClick r:id="rId3"/>
              </a:rPr>
              <a:t>http://localhost:33779/WcfDataService1.svc/"</a:t>
            </a:r>
            <a:r>
              <a:rPr lang="en-US" sz="100" b="1" dirty="0">
                <a:solidFill>
                  <a:schemeClr val="tx1">
                    <a:alpha val="99000"/>
                  </a:schemeClr>
                </a:solidFill>
              </a:rPr>
              <a:t> </a:t>
            </a:r>
            <a:r>
              <a:rPr lang="en-US" sz="100" b="1" dirty="0" err="1">
                <a:solidFill>
                  <a:schemeClr val="tx1">
                    <a:alpha val="99000"/>
                  </a:schemeClr>
                </a:solidFill>
              </a:rPr>
              <a:t>xmlns:d</a:t>
            </a:r>
            <a:r>
              <a:rPr lang="en-US" sz="100" b="1" dirty="0">
                <a:solidFill>
                  <a:schemeClr val="tx1">
                    <a:alpha val="99000"/>
                  </a:schemeClr>
                </a:solidFill>
              </a:rPr>
              <a:t>="</a:t>
            </a:r>
            <a:r>
              <a:rPr lang="en-US" sz="100" b="1" dirty="0">
                <a:solidFill>
                  <a:schemeClr val="tx1">
                    <a:alpha val="99000"/>
                  </a:schemeClr>
                </a:solidFill>
                <a:hlinkClick r:id="rId4"/>
              </a:rPr>
              <a:t>http://schemas.microsoft.com/ado/2007/08/</a:t>
            </a:r>
            <a:r>
              <a:rPr lang="en-US" sz="100" b="1" dirty="0" err="1">
                <a:solidFill>
                  <a:schemeClr val="tx1">
                    <a:alpha val="99000"/>
                  </a:schemeClr>
                </a:solidFill>
                <a:hlinkClick r:id="rId4"/>
              </a:rPr>
              <a:t>dataservices</a:t>
            </a:r>
            <a:r>
              <a:rPr lang="en-US" sz="100" b="1" dirty="0">
                <a:solidFill>
                  <a:schemeClr val="tx1">
                    <a:alpha val="99000"/>
                  </a:schemeClr>
                </a:solidFill>
                <a:hlinkClick r:id="rId4"/>
              </a:rPr>
              <a:t>"</a:t>
            </a:r>
            <a:r>
              <a:rPr lang="en-US" sz="100" b="1" dirty="0">
                <a:solidFill>
                  <a:schemeClr val="tx1">
                    <a:alpha val="99000"/>
                  </a:schemeClr>
                </a:solidFill>
              </a:rPr>
              <a:t> </a:t>
            </a:r>
            <a:r>
              <a:rPr lang="en-US" sz="100" b="1" dirty="0" err="1">
                <a:solidFill>
                  <a:schemeClr val="tx1">
                    <a:alpha val="99000"/>
                  </a:schemeClr>
                </a:solidFill>
              </a:rPr>
              <a:t>xmlns:m</a:t>
            </a:r>
            <a:r>
              <a:rPr lang="en-US" sz="100" b="1" dirty="0">
                <a:solidFill>
                  <a:schemeClr val="tx1">
                    <a:alpha val="99000"/>
                  </a:schemeClr>
                </a:solidFill>
              </a:rPr>
              <a:t>="</a:t>
            </a:r>
            <a:r>
              <a:rPr lang="en-US" sz="100" b="1" dirty="0">
                <a:solidFill>
                  <a:schemeClr val="tx1">
                    <a:alpha val="99000"/>
                  </a:schemeClr>
                </a:solidFill>
                <a:hlinkClick r:id="rId5"/>
              </a:rPr>
              <a:t>http://schemas.microsoft.com/ado/2007/08/</a:t>
            </a:r>
            <a:r>
              <a:rPr lang="en-US" sz="100" b="1" dirty="0" err="1">
                <a:solidFill>
                  <a:schemeClr val="tx1">
                    <a:alpha val="99000"/>
                  </a:schemeClr>
                </a:solidFill>
                <a:hlinkClick r:id="rId5"/>
              </a:rPr>
              <a:t>dataservices</a:t>
            </a:r>
            <a:r>
              <a:rPr lang="en-US" sz="100" b="1" dirty="0">
                <a:solidFill>
                  <a:schemeClr val="tx1">
                    <a:alpha val="99000"/>
                  </a:schemeClr>
                </a:solidFill>
                <a:hlinkClick r:id="rId5"/>
              </a:rPr>
              <a:t>/metadata"</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a:t>
            </a:r>
            <a:r>
              <a:rPr lang="en-US" sz="100" b="1" dirty="0">
                <a:solidFill>
                  <a:schemeClr val="tx1">
                    <a:alpha val="99000"/>
                  </a:schemeClr>
                </a:solidFill>
                <a:hlinkClick r:id="rId6"/>
              </a:rPr>
              <a:t>http://www.w3.org/2005/Atom"</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&lt;title type="text"&gt;Drivers&lt;/title&gt;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7"/>
              </a:rPr>
              <a:t>http://localhost:33779/WcfDataService1.svc/Drivers</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="self" title="Drivers" </a:t>
            </a:r>
            <a:r>
              <a:rPr lang="en-US" sz="100" b="1" dirty="0" err="1">
                <a:solidFill>
                  <a:schemeClr val="tx1">
                    <a:alpha val="99000"/>
                  </a:schemeClr>
                </a:solidFill>
              </a:rPr>
              <a:t>href</a:t>
            </a:r>
            <a:r>
              <a:rPr lang="en-US" sz="100" b="1" dirty="0">
                <a:solidFill>
                  <a:schemeClr val="tx1">
                    <a:alpha val="99000"/>
                  </a:schemeClr>
                </a:solidFill>
              </a:rPr>
              <a:t>="Drivers" /&gt;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8"/>
              </a:rPr>
              <a:t>http://localhost:33779/WcfDataService1.svc/Drivers(1)</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="Drivers(1)"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="Drivers(1)/</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="Drivers(1)/Todays"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m:type="Edm.Int32"&gt;1&lt;/d:DriverId&gt;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&gt;Rob&lt;/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&gt;Tiffany&lt;/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2"/>
              </a:rPr>
              <a:t>http://localhost:33779/WcfDataService1.svc/Drivers(2)</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="Drivers(2)"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="Drivers(2)/</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="Drivers(2)/Todays"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m:type="Edm.Int32"&gt;2&lt;/d:DriverId&gt;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a:t>
            </a:r>
            <a:r>
              <a:rPr lang="en-US" sz="100" b="1" dirty="0" err="1">
                <a:solidFill>
                  <a:schemeClr val="tx1">
                    <a:alpha val="99000"/>
                  </a:schemeClr>
                </a:solidFill>
              </a:rPr>
              <a:t>Loke</a:t>
            </a:r>
            <a:r>
              <a:rPr lang="en-US" sz="100" b="1" dirty="0">
                <a:solidFill>
                  <a:schemeClr val="tx1">
                    <a:alpha val="99000"/>
                  </a:schemeClr>
                </a:solidFill>
              </a:rPr>
              <a:t> </a:t>
            </a:r>
            <a:r>
              <a:rPr lang="en-US" sz="100" b="1" dirty="0" err="1">
                <a:solidFill>
                  <a:schemeClr val="tx1">
                    <a:alpha val="99000"/>
                  </a:schemeClr>
                </a:solidFill>
              </a:rPr>
              <a:t>Uei</a:t>
            </a: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&gt;Tan&lt;/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3"/>
              </a:rPr>
              <a:t>http://localhost:33779/WcfDataService1.svc/Drivers(3)</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="Drivers(3)"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="Drivers(3)/</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="Drivers(3)/Todays"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m:type="Edm.Int32"&gt;3&lt;/d:DriverId&gt;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&gt;Dan&lt;/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&gt;Bouie&lt;/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4"/>
              </a:rPr>
              <a:t>http://localhost:33779/WcfDataService1.svc/Drivers(4)</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="Drivers(4)"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="Drivers(4)/</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="Drivers(4)/Todays"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m:type="Edm.Int32"&gt;4&lt;/d:DriverId&gt;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m:type="Edm.Int32"&gt;1&lt;/d:DistributionCenterId&gt;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&gt;John&lt;/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&gt;Dietz&lt;/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5"/>
              </a:rPr>
              <a:t>http://localhost:33779/WcfDataService1.svc/Drivers(5)</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="Drivers(5)"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="Drivers(5)/</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="Drivers(5)/Todays"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m:type="Edm.Int32"&gt;5&lt;/d:DriverId&gt;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&gt;Derek&lt;/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&gt;Snyder&lt;/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6"/>
              </a:rPr>
              <a:t>http://localhost:33779/WcfDataService1.svc/Drivers(6)</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="Drivers(6)"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="Drivers(6)/</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="Drivers(6)/Todays"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m:type="Edm.Int32"&gt;6&lt;/d:DriverId&gt;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&gt;Steve&lt;/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a:t>
            </a:r>
            <a:r>
              <a:rPr lang="en-US" sz="100" b="1" dirty="0" err="1">
                <a:solidFill>
                  <a:schemeClr val="tx1">
                    <a:alpha val="99000"/>
                  </a:schemeClr>
                </a:solidFill>
              </a:rPr>
              <a:t>Hegenderfer</a:t>
            </a: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7"/>
              </a:rPr>
              <a:t>http://localhost:33779/WcfDataService1.svc/Drivers(7)</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="Drivers(7)"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="Drivers(7)/</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="Drivers(7)/Todays"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m:type="Edm.Int32"&gt;7&lt;/d:DriverId&gt;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&gt;Chip&lt;/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a:t>
            </a:r>
            <a:r>
              <a:rPr lang="en-US" sz="100" b="1" dirty="0" err="1">
                <a:solidFill>
                  <a:schemeClr val="tx1">
                    <a:alpha val="99000"/>
                  </a:schemeClr>
                </a:solidFill>
              </a:rPr>
              <a:t>Vollers</a:t>
            </a: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 &lt;entry&gt; </a:t>
            </a:r>
            <a:br>
              <a:rPr lang="en-US" sz="100" b="1" dirty="0">
                <a:solidFill>
                  <a:schemeClr val="tx1">
                    <a:alpha val="99000"/>
                  </a:schemeClr>
                </a:solidFill>
              </a:rPr>
            </a:br>
            <a:r>
              <a:rPr lang="en-US" sz="100" b="1" dirty="0">
                <a:solidFill>
                  <a:schemeClr val="tx1">
                    <a:alpha val="99000"/>
                  </a:schemeClr>
                </a:solidFill>
              </a:rPr>
              <a:t>&lt;id&gt;</a:t>
            </a:r>
            <a:r>
              <a:rPr lang="en-US" sz="100" b="1" dirty="0">
                <a:solidFill>
                  <a:schemeClr val="tx1">
                    <a:alpha val="99000"/>
                  </a:schemeClr>
                </a:solidFill>
                <a:hlinkClick r:id="rId18"/>
              </a:rPr>
              <a:t>http://localhost:33779/WcfDataService1.svc/Drivers(8)</a:t>
            </a:r>
            <a:r>
              <a:rPr lang="en-US" sz="100" b="1" dirty="0">
                <a:solidFill>
                  <a:schemeClr val="tx1">
                    <a:alpha val="99000"/>
                  </a:schemeClr>
                </a:solidFill>
              </a:rPr>
              <a:t>&lt;/id&gt; </a:t>
            </a:r>
            <a:br>
              <a:rPr lang="en-US" sz="100" b="1" dirty="0">
                <a:solidFill>
                  <a:schemeClr val="tx1">
                    <a:alpha val="99000"/>
                  </a:schemeClr>
                </a:solidFill>
              </a:rPr>
            </a:br>
            <a:r>
              <a:rPr lang="en-US" sz="100" b="1" dirty="0">
                <a:solidFill>
                  <a:schemeClr val="tx1">
                    <a:alpha val="99000"/>
                  </a:schemeClr>
                </a:solidFill>
              </a:rPr>
              <a:t>&lt;title type="text" /&gt; </a:t>
            </a:r>
            <a:br>
              <a:rPr lang="en-US" sz="100" b="1" dirty="0">
                <a:solidFill>
                  <a:schemeClr val="tx1">
                    <a:alpha val="99000"/>
                  </a:schemeClr>
                </a:solidFill>
              </a:rPr>
            </a:br>
            <a:r>
              <a:rPr lang="en-US" sz="100" b="1" dirty="0">
                <a:solidFill>
                  <a:schemeClr val="tx1">
                    <a:alpha val="99000"/>
                  </a:schemeClr>
                </a:solidFill>
              </a:rPr>
              <a:t>&lt;updated&gt;2010-05-24T22:12:38Z&lt;/updated&gt; </a:t>
            </a:r>
            <a:br>
              <a:rPr lang="en-US" sz="100" b="1" dirty="0">
                <a:solidFill>
                  <a:schemeClr val="tx1">
                    <a:alpha val="99000"/>
                  </a:schemeClr>
                </a:solidFill>
              </a:rPr>
            </a:br>
            <a:r>
              <a:rPr lang="en-US" sz="100" b="1" dirty="0">
                <a:solidFill>
                  <a:schemeClr val="tx1">
                    <a:alpha val="99000"/>
                  </a:schemeClr>
                </a:solidFill>
              </a:rPr>
              <a:t>- &lt;author&gt; </a:t>
            </a:r>
            <a:br>
              <a:rPr lang="en-US" sz="100" b="1" dirty="0">
                <a:solidFill>
                  <a:schemeClr val="tx1">
                    <a:alpha val="99000"/>
                  </a:schemeClr>
                </a:solidFill>
              </a:rPr>
            </a:br>
            <a:r>
              <a:rPr lang="en-US" sz="100" b="1" dirty="0">
                <a:solidFill>
                  <a:schemeClr val="tx1">
                    <a:alpha val="99000"/>
                  </a:schemeClr>
                </a:solidFill>
              </a:rPr>
              <a:t>&lt;name /&gt; </a:t>
            </a:r>
            <a:br>
              <a:rPr lang="en-US" sz="100" b="1" dirty="0">
                <a:solidFill>
                  <a:schemeClr val="tx1">
                    <a:alpha val="99000"/>
                  </a:schemeClr>
                </a:solidFill>
              </a:rPr>
            </a:br>
            <a:r>
              <a:rPr lang="en-US" sz="100" b="1" dirty="0">
                <a:solidFill>
                  <a:schemeClr val="tx1">
                    <a:alpha val="99000"/>
                  </a:schemeClr>
                </a:solidFill>
              </a:rPr>
              <a:t>&lt;/author&gt;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="edit" title="Driver" </a:t>
            </a:r>
            <a:r>
              <a:rPr lang="en-US" sz="100" b="1" dirty="0" err="1">
                <a:solidFill>
                  <a:schemeClr val="tx1">
                    <a:alpha val="99000"/>
                  </a:schemeClr>
                </a:solidFill>
              </a:rPr>
              <a:t>href</a:t>
            </a:r>
            <a:r>
              <a:rPr lang="en-US" sz="100" b="1" dirty="0">
                <a:solidFill>
                  <a:schemeClr val="tx1">
                    <a:alpha val="99000"/>
                  </a:schemeClr>
                </a:solidFill>
              </a:rPr>
              <a:t>="Drivers(8)"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9"/>
              </a:rPr>
              <a:t>http://schemas.microsoft.com/ado/2007/08/</a:t>
            </a:r>
            <a:r>
              <a:rPr lang="en-US" sz="100" b="1" dirty="0" err="1">
                <a:solidFill>
                  <a:schemeClr val="tx1">
                    <a:alpha val="99000"/>
                  </a:schemeClr>
                </a:solidFill>
                <a:hlinkClick r:id="rId9"/>
              </a:rPr>
              <a:t>dataservices</a:t>
            </a:r>
            <a:r>
              <a:rPr lang="en-US" sz="100" b="1" dirty="0">
                <a:solidFill>
                  <a:schemeClr val="tx1">
                    <a:alpha val="99000"/>
                  </a:schemeClr>
                </a:solidFill>
                <a:hlinkClick r:id="rId9"/>
              </a:rPr>
              <a:t>/related/</a:t>
            </a:r>
            <a:r>
              <a:rPr lang="en-US" sz="100" b="1" dirty="0" err="1">
                <a:solidFill>
                  <a:schemeClr val="tx1">
                    <a:alpha val="99000"/>
                  </a:schemeClr>
                </a:solidFill>
                <a:hlinkClick r:id="rId9"/>
              </a:rPr>
              <a:t>DistributionCenter</a:t>
            </a:r>
            <a:r>
              <a:rPr lang="en-US" sz="100" b="1" dirty="0">
                <a:solidFill>
                  <a:schemeClr val="tx1">
                    <a:alpha val="99000"/>
                  </a:schemeClr>
                </a:solidFill>
                <a:hlinkClick r:id="rId9"/>
              </a:rPr>
              <a:t>"</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=entry" title="</a:t>
            </a:r>
            <a:r>
              <a:rPr lang="en-US" sz="100" b="1" dirty="0" err="1">
                <a:solidFill>
                  <a:schemeClr val="tx1">
                    <a:alpha val="99000"/>
                  </a:schemeClr>
                </a:solidFill>
              </a:rPr>
              <a:t>DistributionCenter</a:t>
            </a:r>
            <a:r>
              <a:rPr lang="en-US" sz="100" b="1" dirty="0">
                <a:solidFill>
                  <a:schemeClr val="tx1">
                    <a:alpha val="99000"/>
                  </a:schemeClr>
                </a:solidFill>
              </a:rPr>
              <a:t>" </a:t>
            </a:r>
            <a:r>
              <a:rPr lang="en-US" sz="100" b="1" dirty="0" err="1">
                <a:solidFill>
                  <a:schemeClr val="tx1">
                    <a:alpha val="99000"/>
                  </a:schemeClr>
                </a:solidFill>
              </a:rPr>
              <a:t>href</a:t>
            </a:r>
            <a:r>
              <a:rPr lang="en-US" sz="100" b="1" dirty="0">
                <a:solidFill>
                  <a:schemeClr val="tx1">
                    <a:alpha val="99000"/>
                  </a:schemeClr>
                </a:solidFill>
              </a:rPr>
              <a:t>="Drivers(8)/</a:t>
            </a:r>
            <a:r>
              <a:rPr lang="en-US" sz="100" b="1" dirty="0" err="1">
                <a:solidFill>
                  <a:schemeClr val="tx1">
                    <a:alpha val="99000"/>
                  </a:schemeClr>
                </a:solidFill>
              </a:rPr>
              <a:t>DistributionCenter</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&lt;link </a:t>
            </a:r>
            <a:r>
              <a:rPr lang="en-US" sz="100" b="1" dirty="0" err="1">
                <a:solidFill>
                  <a:schemeClr val="tx1">
                    <a:alpha val="99000"/>
                  </a:schemeClr>
                </a:solidFill>
              </a:rPr>
              <a:t>rel</a:t>
            </a:r>
            <a:r>
              <a:rPr lang="en-US" sz="100" b="1" dirty="0">
                <a:solidFill>
                  <a:schemeClr val="tx1">
                    <a:alpha val="99000"/>
                  </a:schemeClr>
                </a:solidFill>
              </a:rPr>
              <a:t>="</a:t>
            </a:r>
            <a:r>
              <a:rPr lang="en-US" sz="100" b="1" dirty="0">
                <a:solidFill>
                  <a:schemeClr val="tx1">
                    <a:alpha val="99000"/>
                  </a:schemeClr>
                </a:solidFill>
                <a:hlinkClick r:id="rId10"/>
              </a:rPr>
              <a:t>http://schemas.microsoft.com/ado/2007/08/</a:t>
            </a:r>
            <a:r>
              <a:rPr lang="en-US" sz="100" b="1" dirty="0" err="1">
                <a:solidFill>
                  <a:schemeClr val="tx1">
                    <a:alpha val="99000"/>
                  </a:schemeClr>
                </a:solidFill>
                <a:hlinkClick r:id="rId10"/>
              </a:rPr>
              <a:t>dataservices</a:t>
            </a:r>
            <a:r>
              <a:rPr lang="en-US" sz="100" b="1" dirty="0">
                <a:solidFill>
                  <a:schemeClr val="tx1">
                    <a:alpha val="99000"/>
                  </a:schemeClr>
                </a:solidFill>
                <a:hlinkClick r:id="rId10"/>
              </a:rPr>
              <a:t>/related/Todays"</a:t>
            </a:r>
            <a:r>
              <a:rPr lang="en-US" sz="100" b="1" dirty="0">
                <a:solidFill>
                  <a:schemeClr val="tx1">
                    <a:alpha val="99000"/>
                  </a:schemeClr>
                </a:solidFill>
              </a:rPr>
              <a:t> type="application/</a:t>
            </a:r>
            <a:r>
              <a:rPr lang="en-US" sz="100" b="1" dirty="0" err="1">
                <a:solidFill>
                  <a:schemeClr val="tx1">
                    <a:alpha val="99000"/>
                  </a:schemeClr>
                </a:solidFill>
              </a:rPr>
              <a:t>atom+xml;type</a:t>
            </a:r>
            <a:r>
              <a:rPr lang="en-US" sz="100" b="1" dirty="0">
                <a:solidFill>
                  <a:schemeClr val="tx1">
                    <a:alpha val="99000"/>
                  </a:schemeClr>
                </a:solidFill>
              </a:rPr>
              <a:t>=feed" title="Todays" </a:t>
            </a:r>
            <a:r>
              <a:rPr lang="en-US" sz="100" b="1" dirty="0" err="1">
                <a:solidFill>
                  <a:schemeClr val="tx1">
                    <a:alpha val="99000"/>
                  </a:schemeClr>
                </a:solidFill>
              </a:rPr>
              <a:t>href</a:t>
            </a:r>
            <a:r>
              <a:rPr lang="en-US" sz="100" b="1" dirty="0">
                <a:solidFill>
                  <a:schemeClr val="tx1">
                    <a:alpha val="99000"/>
                  </a:schemeClr>
                </a:solidFill>
              </a:rPr>
              <a:t>="Drivers(8)/Todays" /&gt; </a:t>
            </a:r>
            <a:br>
              <a:rPr lang="en-US" sz="100" b="1" dirty="0">
                <a:solidFill>
                  <a:schemeClr val="tx1">
                    <a:alpha val="99000"/>
                  </a:schemeClr>
                </a:solidFill>
              </a:rPr>
            </a:br>
            <a:r>
              <a:rPr lang="en-US" sz="100" b="1" dirty="0">
                <a:solidFill>
                  <a:schemeClr val="tx1">
                    <a:alpha val="99000"/>
                  </a:schemeClr>
                </a:solidFill>
              </a:rPr>
              <a:t>&lt;category term="</a:t>
            </a:r>
            <a:r>
              <a:rPr lang="en-US" sz="100" b="1" dirty="0" err="1">
                <a:solidFill>
                  <a:schemeClr val="tx1">
                    <a:alpha val="99000"/>
                  </a:schemeClr>
                </a:solidFill>
              </a:rPr>
              <a:t>ContosoBottlingModel.Driver</a:t>
            </a:r>
            <a:r>
              <a:rPr lang="en-US" sz="100" b="1" dirty="0">
                <a:solidFill>
                  <a:schemeClr val="tx1">
                    <a:alpha val="99000"/>
                  </a:schemeClr>
                </a:solidFill>
              </a:rPr>
              <a:t>" scheme="</a:t>
            </a:r>
            <a:r>
              <a:rPr lang="en-US" sz="100" b="1" dirty="0">
                <a:solidFill>
                  <a:schemeClr val="tx1">
                    <a:alpha val="99000"/>
                  </a:schemeClr>
                </a:solidFill>
                <a:hlinkClick r:id="rId11"/>
              </a:rPr>
              <a:t>http://schemas.microsoft.com/ado/2007/08/</a:t>
            </a:r>
            <a:r>
              <a:rPr lang="en-US" sz="100" b="1" dirty="0" err="1">
                <a:solidFill>
                  <a:schemeClr val="tx1">
                    <a:alpha val="99000"/>
                  </a:schemeClr>
                </a:solidFill>
                <a:hlinkClick r:id="rId11"/>
              </a:rPr>
              <a:t>dataservices</a:t>
            </a:r>
            <a:r>
              <a:rPr lang="en-US" sz="100" b="1" dirty="0">
                <a:solidFill>
                  <a:schemeClr val="tx1">
                    <a:alpha val="99000"/>
                  </a:schemeClr>
                </a:solidFill>
                <a:hlinkClick r:id="rId11"/>
              </a:rPr>
              <a:t>/scheme"</a:t>
            </a:r>
            <a:r>
              <a:rPr lang="en-US" sz="100" b="1" dirty="0">
                <a:solidFill>
                  <a:schemeClr val="tx1">
                    <a:alpha val="99000"/>
                  </a:schemeClr>
                </a:solidFill>
              </a:rPr>
              <a:t> /&gt; </a:t>
            </a:r>
            <a:br>
              <a:rPr lang="en-US" sz="100" b="1" dirty="0">
                <a:solidFill>
                  <a:schemeClr val="tx1">
                    <a:alpha val="99000"/>
                  </a:schemeClr>
                </a:solidFill>
              </a:rPr>
            </a:br>
            <a:r>
              <a:rPr lang="en-US" sz="100" b="1" dirty="0">
                <a:solidFill>
                  <a:schemeClr val="tx1">
                    <a:alpha val="99000"/>
                  </a:schemeClr>
                </a:solidFill>
              </a:rPr>
              <a:t>- &lt;content type="application/xml"&gt; </a:t>
            </a:r>
            <a:br>
              <a:rPr lang="en-US" sz="100" b="1" dirty="0">
                <a:solidFill>
                  <a:schemeClr val="tx1">
                    <a:alpha val="99000"/>
                  </a:schemeClr>
                </a:solidFill>
              </a:rPr>
            </a:br>
            <a:r>
              <a:rPr lang="en-US" sz="100" b="1" dirty="0">
                <a:solidFill>
                  <a:schemeClr val="tx1">
                    <a:alpha val="99000"/>
                  </a:schemeClr>
                </a:solidFill>
              </a:rPr>
              <a:t>- &lt;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d:DriverId</a:t>
            </a:r>
            <a:r>
              <a:rPr lang="en-US" sz="100" b="1" dirty="0">
                <a:solidFill>
                  <a:schemeClr val="tx1">
                    <a:alpha val="99000"/>
                  </a:schemeClr>
                </a:solidFill>
              </a:rPr>
              <a:t> m:type="Edm.Int32"&gt;8&lt;/d:DriverId&gt;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d:DistributionCenterId</a:t>
            </a:r>
            <a:r>
              <a:rPr lang="en-US" sz="100" b="1" dirty="0">
                <a:solidFill>
                  <a:schemeClr val="tx1">
                    <a:alpha val="99000"/>
                  </a:schemeClr>
                </a:solidFill>
              </a:rPr>
              <a:t> m:type="Edm.Int32"&gt;2&lt;/d:DistributionCenterId&gt;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d:FirstName</a:t>
            </a:r>
            <a:r>
              <a:rPr lang="en-US" sz="100" b="1" dirty="0">
                <a:solidFill>
                  <a:schemeClr val="tx1">
                    <a:alpha val="99000"/>
                  </a:schemeClr>
                </a:solidFill>
              </a:rPr>
              <a:t>&gt;James&lt;/</a:t>
            </a:r>
            <a:r>
              <a:rPr lang="en-US" sz="100" b="1" dirty="0" err="1">
                <a:solidFill>
                  <a:schemeClr val="tx1">
                    <a:alpha val="99000"/>
                  </a:schemeClr>
                </a:solidFill>
              </a:rPr>
              <a:t>d:FirstName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d:LastName</a:t>
            </a:r>
            <a:r>
              <a:rPr lang="en-US" sz="100" b="1" dirty="0">
                <a:solidFill>
                  <a:schemeClr val="tx1">
                    <a:alpha val="99000"/>
                  </a:schemeClr>
                </a:solidFill>
              </a:rPr>
              <a:t>&gt;Pratt&lt;/</a:t>
            </a:r>
            <a:r>
              <a:rPr lang="en-US" sz="100" b="1" dirty="0" err="1">
                <a:solidFill>
                  <a:schemeClr val="tx1">
                    <a:alpha val="99000"/>
                  </a:schemeClr>
                </a:solidFill>
              </a:rPr>
              <a:t>d:LastName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m:properties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&lt;/content&gt; </a:t>
            </a:r>
            <a:br>
              <a:rPr lang="en-US" sz="100" b="1" dirty="0">
                <a:solidFill>
                  <a:schemeClr val="tx1">
                    <a:alpha val="99000"/>
                  </a:schemeClr>
                </a:solidFill>
              </a:rPr>
            </a:br>
            <a:r>
              <a:rPr lang="en-US" sz="100" b="1" dirty="0">
                <a:solidFill>
                  <a:schemeClr val="tx1">
                    <a:alpha val="99000"/>
                  </a:schemeClr>
                </a:solidFill>
              </a:rPr>
              <a:t>&lt;/entry&gt; </a:t>
            </a:r>
            <a:br>
              <a:rPr lang="en-US" sz="100" b="1" dirty="0">
                <a:solidFill>
                  <a:schemeClr val="tx1">
                    <a:alpha val="99000"/>
                  </a:schemeClr>
                </a:solidFill>
              </a:rPr>
            </a:br>
            <a:r>
              <a:rPr lang="en-US" sz="100" b="1" dirty="0">
                <a:solidFill>
                  <a:schemeClr val="tx1">
                    <a:alpha val="99000"/>
                  </a:schemeClr>
                </a:solidFill>
              </a:rPr>
              <a:t>&lt;/feed&gt;</a:t>
            </a:r>
            <a:endParaRPr lang="en-US" sz="100" dirty="0">
              <a:solidFill>
                <a:schemeClr val="tx1">
                  <a:alpha val="99000"/>
                </a:schemeClr>
              </a:solidFill>
            </a:endParaRPr>
          </a:p>
          <a:p>
            <a:r>
              <a:rPr lang="en-US" sz="100" b="1" dirty="0">
                <a:solidFill>
                  <a:schemeClr val="tx1">
                    <a:alpha val="99000"/>
                  </a:schemeClr>
                </a:solidFill>
              </a:rPr>
              <a:t>The same list of 8 Customers using SOAP and a </a:t>
            </a:r>
            <a:r>
              <a:rPr lang="en-US" sz="100" b="1" dirty="0" err="1">
                <a:solidFill>
                  <a:schemeClr val="tx1">
                    <a:alpha val="99000"/>
                  </a:schemeClr>
                </a:solidFill>
              </a:rPr>
              <a:t>DataSet</a:t>
            </a:r>
            <a:r>
              <a:rPr lang="en-US" sz="100" b="1" dirty="0">
                <a:solidFill>
                  <a:schemeClr val="tx1">
                    <a:alpha val="99000"/>
                  </a:schemeClr>
                </a:solidFill>
              </a:rPr>
              <a:t> dropped us down to 3 kb but still too big for my taste.</a:t>
            </a:r>
            <a:r>
              <a:rPr lang="en-US" sz="100" dirty="0">
                <a:solidFill>
                  <a:schemeClr val="tx1">
                    <a:alpha val="99000"/>
                  </a:schemeClr>
                </a:solidFill>
              </a:rPr>
              <a:t> </a:t>
            </a:r>
          </a:p>
          <a:p>
            <a:r>
              <a:rPr lang="en-US" sz="100" b="1" dirty="0">
                <a:solidFill>
                  <a:schemeClr val="tx1">
                    <a:alpha val="99000"/>
                  </a:schemeClr>
                </a:solidFill>
              </a:rPr>
              <a:t>&lt;?xml version="1.0" encoding="utf-8"?&gt;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a:t>
            </a:r>
            <a:r>
              <a:rPr lang="en-US" sz="100" b="1" dirty="0">
                <a:solidFill>
                  <a:schemeClr val="tx1">
                    <a:alpha val="99000"/>
                  </a:schemeClr>
                </a:solidFill>
                <a:hlinkClick r:id="rId19"/>
              </a:rPr>
              <a:t>http://tempuri.org/"</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xs:schema</a:t>
            </a:r>
            <a:r>
              <a:rPr lang="en-US" sz="100" b="1" dirty="0">
                <a:solidFill>
                  <a:schemeClr val="tx1">
                    <a:alpha val="99000"/>
                  </a:schemeClr>
                </a:solidFill>
              </a:rPr>
              <a:t> id="</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 </a:t>
            </a:r>
            <a:r>
              <a:rPr lang="en-US" sz="100" b="1" dirty="0" err="1">
                <a:solidFill>
                  <a:schemeClr val="tx1">
                    <a:alpha val="99000"/>
                  </a:schemeClr>
                </a:solidFill>
              </a:rPr>
              <a:t>xmlns:xs</a:t>
            </a:r>
            <a:r>
              <a:rPr lang="en-US" sz="100" b="1" dirty="0">
                <a:solidFill>
                  <a:schemeClr val="tx1">
                    <a:alpha val="99000"/>
                  </a:schemeClr>
                </a:solidFill>
              </a:rPr>
              <a:t>="</a:t>
            </a:r>
            <a:r>
              <a:rPr lang="en-US" sz="100" b="1" dirty="0">
                <a:solidFill>
                  <a:schemeClr val="tx1">
                    <a:alpha val="99000"/>
                  </a:schemeClr>
                </a:solidFill>
                <a:hlinkClick r:id="rId20"/>
              </a:rPr>
              <a:t>http://www.w3.org/2001/XMLSchema"</a:t>
            </a:r>
            <a:r>
              <a:rPr lang="en-US" sz="100" b="1" dirty="0">
                <a:solidFill>
                  <a:schemeClr val="tx1">
                    <a:alpha val="99000"/>
                  </a:schemeClr>
                </a:solidFill>
              </a:rPr>
              <a:t> </a:t>
            </a:r>
            <a:r>
              <a:rPr lang="en-US" sz="100" b="1" dirty="0" err="1">
                <a:solidFill>
                  <a:schemeClr val="tx1">
                    <a:alpha val="99000"/>
                  </a:schemeClr>
                </a:solidFill>
              </a:rPr>
              <a:t>xmlns:msdata</a:t>
            </a:r>
            <a:r>
              <a:rPr lang="en-US" sz="100" b="1" dirty="0">
                <a:solidFill>
                  <a:schemeClr val="tx1">
                    <a:alpha val="99000"/>
                  </a:schemeClr>
                </a:solidFill>
              </a:rPr>
              <a:t>="</a:t>
            </a:r>
            <a:r>
              <a:rPr lang="en-US" sz="100" b="1" dirty="0" err="1">
                <a:solidFill>
                  <a:schemeClr val="tx1">
                    <a:alpha val="99000"/>
                  </a:schemeClr>
                </a:solidFill>
              </a:rPr>
              <a:t>urn:schemas-microsoft-com:xml-msdata</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msdata:IsDataSet</a:t>
            </a:r>
            <a:r>
              <a:rPr lang="en-US" sz="100" b="1" dirty="0">
                <a:solidFill>
                  <a:schemeClr val="tx1">
                    <a:alpha val="99000"/>
                  </a:schemeClr>
                </a:solidFill>
              </a:rPr>
              <a:t>="true" </a:t>
            </a:r>
            <a:r>
              <a:rPr lang="en-US" sz="100" b="1" dirty="0" err="1">
                <a:solidFill>
                  <a:schemeClr val="tx1">
                    <a:alpha val="99000"/>
                  </a:schemeClr>
                </a:solidFill>
              </a:rPr>
              <a:t>msdata:UseCurrentLocale</a:t>
            </a:r>
            <a:r>
              <a:rPr lang="en-US" sz="100" b="1" dirty="0">
                <a:solidFill>
                  <a:schemeClr val="tx1">
                    <a:alpha val="99000"/>
                  </a:schemeClr>
                </a:solidFill>
              </a:rPr>
              <a:t>="true"&gt;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xs:choice</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a:t>
            </a:r>
            <a:r>
              <a:rPr lang="en-US" sz="100" b="1" dirty="0" err="1">
                <a:solidFill>
                  <a:schemeClr val="tx1">
                    <a:alpha val="99000"/>
                  </a:schemeClr>
                </a:solidFill>
              </a:rPr>
              <a:t>maxOccurs</a:t>
            </a:r>
            <a:r>
              <a:rPr lang="en-US" sz="100" b="1" dirty="0">
                <a:solidFill>
                  <a:schemeClr val="tx1">
                    <a:alpha val="99000"/>
                  </a:schemeClr>
                </a:solidFill>
              </a:rPr>
              <a:t>="unbounded"&gt;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name="Driver"&gt;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xs:sequence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DriverId</a:t>
            </a:r>
            <a:r>
              <a:rPr lang="en-US" sz="100" b="1" dirty="0">
                <a:solidFill>
                  <a:schemeClr val="tx1">
                    <a:alpha val="99000"/>
                  </a:schemeClr>
                </a:solidFill>
              </a:rPr>
              <a:t>" type="</a:t>
            </a:r>
            <a:r>
              <a:rPr lang="en-US" sz="100" b="1" dirty="0" err="1">
                <a:solidFill>
                  <a:schemeClr val="tx1">
                    <a:alpha val="99000"/>
                  </a:schemeClr>
                </a:solidFill>
              </a:rPr>
              <a:t>xs:int</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DistributionCenterId</a:t>
            </a:r>
            <a:r>
              <a:rPr lang="en-US" sz="100" b="1" dirty="0">
                <a:solidFill>
                  <a:schemeClr val="tx1">
                    <a:alpha val="99000"/>
                  </a:schemeClr>
                </a:solidFill>
              </a:rPr>
              <a:t>" type="</a:t>
            </a:r>
            <a:r>
              <a:rPr lang="en-US" sz="100" b="1" dirty="0" err="1">
                <a:solidFill>
                  <a:schemeClr val="tx1">
                    <a:alpha val="99000"/>
                  </a:schemeClr>
                </a:solidFill>
              </a:rPr>
              <a:t>xs:int</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FirstName</a:t>
            </a:r>
            <a:r>
              <a:rPr lang="en-US" sz="100" b="1" dirty="0">
                <a:solidFill>
                  <a:schemeClr val="tx1">
                    <a:alpha val="99000"/>
                  </a:schemeClr>
                </a:solidFill>
              </a:rPr>
              <a:t>" type="</a:t>
            </a:r>
            <a:r>
              <a:rPr lang="en-US" sz="100" b="1" dirty="0" err="1">
                <a:solidFill>
                  <a:schemeClr val="tx1">
                    <a:alpha val="99000"/>
                  </a:schemeClr>
                </a:solidFill>
              </a:rPr>
              <a:t>xs:string</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 name="</a:t>
            </a:r>
            <a:r>
              <a:rPr lang="en-US" sz="100" b="1" dirty="0" err="1">
                <a:solidFill>
                  <a:schemeClr val="tx1">
                    <a:alpha val="99000"/>
                  </a:schemeClr>
                </a:solidFill>
              </a:rPr>
              <a:t>LastName</a:t>
            </a:r>
            <a:r>
              <a:rPr lang="en-US" sz="100" b="1" dirty="0">
                <a:solidFill>
                  <a:schemeClr val="tx1">
                    <a:alpha val="99000"/>
                  </a:schemeClr>
                </a:solidFill>
              </a:rPr>
              <a:t>" type="</a:t>
            </a:r>
            <a:r>
              <a:rPr lang="en-US" sz="100" b="1" dirty="0" err="1">
                <a:solidFill>
                  <a:schemeClr val="tx1">
                    <a:alpha val="99000"/>
                  </a:schemeClr>
                </a:solidFill>
              </a:rPr>
              <a:t>xs:string</a:t>
            </a:r>
            <a:r>
              <a:rPr lang="en-US" sz="100" b="1" dirty="0">
                <a:solidFill>
                  <a:schemeClr val="tx1">
                    <a:alpha val="99000"/>
                  </a:schemeClr>
                </a:solidFill>
              </a:rPr>
              <a:t>" </a:t>
            </a:r>
            <a:r>
              <a:rPr lang="en-US" sz="100" b="1" dirty="0" err="1">
                <a:solidFill>
                  <a:schemeClr val="tx1">
                    <a:alpha val="99000"/>
                  </a:schemeClr>
                </a:solidFill>
              </a:rPr>
              <a:t>minOccurs</a:t>
            </a:r>
            <a:r>
              <a:rPr lang="en-US" sz="100" b="1" dirty="0">
                <a:solidFill>
                  <a:schemeClr val="tx1">
                    <a:alpha val="99000"/>
                  </a:schemeClr>
                </a:solidFill>
              </a:rPr>
              <a:t>="0" /&gt;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xs:sequence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xs:choice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xs:complexType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xs:element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xs:schema</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diffgr:diffgram</a:t>
            </a:r>
            <a:r>
              <a:rPr lang="en-US" sz="100" b="1" dirty="0">
                <a:solidFill>
                  <a:schemeClr val="tx1">
                    <a:alpha val="99000"/>
                  </a:schemeClr>
                </a:solidFill>
              </a:rPr>
              <a:t> </a:t>
            </a:r>
            <a:r>
              <a:rPr lang="en-US" sz="100" b="1" dirty="0" err="1">
                <a:solidFill>
                  <a:schemeClr val="tx1">
                    <a:alpha val="99000"/>
                  </a:schemeClr>
                </a:solidFill>
              </a:rPr>
              <a:t>xmlns:msdata</a:t>
            </a:r>
            <a:r>
              <a:rPr lang="en-US" sz="100" b="1" dirty="0">
                <a:solidFill>
                  <a:schemeClr val="tx1">
                    <a:alpha val="99000"/>
                  </a:schemeClr>
                </a:solidFill>
              </a:rPr>
              <a:t>="</a:t>
            </a:r>
            <a:r>
              <a:rPr lang="en-US" sz="100" b="1" dirty="0" err="1">
                <a:solidFill>
                  <a:schemeClr val="tx1">
                    <a:alpha val="99000"/>
                  </a:schemeClr>
                </a:solidFill>
              </a:rPr>
              <a:t>urn:schemas-microsoft-com:xml-msdata</a:t>
            </a:r>
            <a:r>
              <a:rPr lang="en-US" sz="100" b="1" dirty="0">
                <a:solidFill>
                  <a:schemeClr val="tx1">
                    <a:alpha val="99000"/>
                  </a:schemeClr>
                </a:solidFill>
              </a:rPr>
              <a:t>" </a:t>
            </a:r>
            <a:r>
              <a:rPr lang="en-US" sz="100" b="1" dirty="0" err="1">
                <a:solidFill>
                  <a:schemeClr val="tx1">
                    <a:alpha val="99000"/>
                  </a:schemeClr>
                </a:solidFill>
              </a:rPr>
              <a:t>xmlns:diffgr</a:t>
            </a:r>
            <a:r>
              <a:rPr lang="en-US" sz="100" b="1" dirty="0">
                <a:solidFill>
                  <a:schemeClr val="tx1">
                    <a:alpha val="99000"/>
                  </a:schemeClr>
                </a:solidFill>
              </a:rPr>
              <a:t>="urn:schemas-microsoft-com:xml-diffgram-v1"&gt;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NewDataSet</a:t>
            </a:r>
            <a:r>
              <a:rPr lang="en-US" sz="100" b="1" dirty="0">
                <a:solidFill>
                  <a:schemeClr val="tx1">
                    <a:alpha val="99000"/>
                  </a:schemeClr>
                </a:solidFill>
              </a:rPr>
              <a:t> </a:t>
            </a:r>
            <a:r>
              <a:rPr lang="en-US" sz="100" b="1" dirty="0" err="1">
                <a:solidFill>
                  <a:schemeClr val="tx1">
                    <a:alpha val="99000"/>
                  </a:schemeClr>
                </a:solidFill>
              </a:rPr>
              <a:t>xmlns</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="Driver1" </a:t>
            </a:r>
            <a:r>
              <a:rPr lang="en-US" sz="100" b="1" dirty="0" err="1">
                <a:solidFill>
                  <a:schemeClr val="tx1">
                    <a:alpha val="99000"/>
                  </a:schemeClr>
                </a:solidFill>
              </a:rPr>
              <a:t>msdata:rowOrder</a:t>
            </a:r>
            <a:r>
              <a:rPr lang="en-US" sz="100" b="1" dirty="0">
                <a:solidFill>
                  <a:schemeClr val="tx1">
                    <a:alpha val="99000"/>
                  </a:schemeClr>
                </a:solidFill>
              </a:rPr>
              <a:t>="0"&gt;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&gt;1&lt;/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&gt;Rob&lt;/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&gt;Tiffany&lt;/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="Driver2" </a:t>
            </a:r>
            <a:r>
              <a:rPr lang="en-US" sz="100" b="1" dirty="0" err="1">
                <a:solidFill>
                  <a:schemeClr val="tx1">
                    <a:alpha val="99000"/>
                  </a:schemeClr>
                </a:solidFill>
              </a:rPr>
              <a:t>msdata:rowOrder</a:t>
            </a:r>
            <a:r>
              <a:rPr lang="en-US" sz="100" b="1" dirty="0">
                <a:solidFill>
                  <a:schemeClr val="tx1">
                    <a:alpha val="99000"/>
                  </a:schemeClr>
                </a:solidFill>
              </a:rPr>
              <a:t>="1"&gt;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&gt;2&lt;/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a:t>
            </a:r>
            <a:r>
              <a:rPr lang="en-US" sz="100" b="1" dirty="0" err="1">
                <a:solidFill>
                  <a:schemeClr val="tx1">
                    <a:alpha val="99000"/>
                  </a:schemeClr>
                </a:solidFill>
              </a:rPr>
              <a:t>Loke</a:t>
            </a:r>
            <a:r>
              <a:rPr lang="en-US" sz="100" b="1" dirty="0">
                <a:solidFill>
                  <a:schemeClr val="tx1">
                    <a:alpha val="99000"/>
                  </a:schemeClr>
                </a:solidFill>
              </a:rPr>
              <a:t> </a:t>
            </a:r>
            <a:r>
              <a:rPr lang="en-US" sz="100" b="1" dirty="0" err="1">
                <a:solidFill>
                  <a:schemeClr val="tx1">
                    <a:alpha val="99000"/>
                  </a:schemeClr>
                </a:solidFill>
              </a:rPr>
              <a:t>Uei</a:t>
            </a: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&gt;Tan&lt;/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="Driver3" </a:t>
            </a:r>
            <a:r>
              <a:rPr lang="en-US" sz="100" b="1" dirty="0" err="1">
                <a:solidFill>
                  <a:schemeClr val="tx1">
                    <a:alpha val="99000"/>
                  </a:schemeClr>
                </a:solidFill>
              </a:rPr>
              <a:t>msdata:rowOrder</a:t>
            </a:r>
            <a:r>
              <a:rPr lang="en-US" sz="100" b="1" dirty="0">
                <a:solidFill>
                  <a:schemeClr val="tx1">
                    <a:alpha val="99000"/>
                  </a:schemeClr>
                </a:solidFill>
              </a:rPr>
              <a:t>="2"&gt;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&gt;3&lt;/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&gt;Dan&lt;/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&gt;Bouie&lt;/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="Driver4" </a:t>
            </a:r>
            <a:r>
              <a:rPr lang="en-US" sz="100" b="1" dirty="0" err="1">
                <a:solidFill>
                  <a:schemeClr val="tx1">
                    <a:alpha val="99000"/>
                  </a:schemeClr>
                </a:solidFill>
              </a:rPr>
              <a:t>msdata:rowOrder</a:t>
            </a:r>
            <a:r>
              <a:rPr lang="en-US" sz="100" b="1" dirty="0">
                <a:solidFill>
                  <a:schemeClr val="tx1">
                    <a:alpha val="99000"/>
                  </a:schemeClr>
                </a:solidFill>
              </a:rPr>
              <a:t>="3"&gt;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&gt;4&lt;/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&gt;1&lt;/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&gt;John&lt;/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&gt;Dietz&lt;/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="Driver5" </a:t>
            </a:r>
            <a:r>
              <a:rPr lang="en-US" sz="100" b="1" dirty="0" err="1">
                <a:solidFill>
                  <a:schemeClr val="tx1">
                    <a:alpha val="99000"/>
                  </a:schemeClr>
                </a:solidFill>
              </a:rPr>
              <a:t>msdata:rowOrder</a:t>
            </a:r>
            <a:r>
              <a:rPr lang="en-US" sz="100" b="1" dirty="0">
                <a:solidFill>
                  <a:schemeClr val="tx1">
                    <a:alpha val="99000"/>
                  </a:schemeClr>
                </a:solidFill>
              </a:rPr>
              <a:t>="4"&gt;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&gt;5&lt;/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&gt;Derek&lt;/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&gt;Snyder&lt;/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="Driver6" </a:t>
            </a:r>
            <a:r>
              <a:rPr lang="en-US" sz="100" b="1" dirty="0" err="1">
                <a:solidFill>
                  <a:schemeClr val="tx1">
                    <a:alpha val="99000"/>
                  </a:schemeClr>
                </a:solidFill>
              </a:rPr>
              <a:t>msdata:rowOrder</a:t>
            </a:r>
            <a:r>
              <a:rPr lang="en-US" sz="100" b="1" dirty="0">
                <a:solidFill>
                  <a:schemeClr val="tx1">
                    <a:alpha val="99000"/>
                  </a:schemeClr>
                </a:solidFill>
              </a:rPr>
              <a:t>="5"&gt;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&gt;6&lt;/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&gt;Steve&lt;/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a:t>
            </a:r>
            <a:r>
              <a:rPr lang="en-US" sz="100" b="1" dirty="0" err="1">
                <a:solidFill>
                  <a:schemeClr val="tx1">
                    <a:alpha val="99000"/>
                  </a:schemeClr>
                </a:solidFill>
              </a:rPr>
              <a:t>Hegenderfer</a:t>
            </a: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="Driver7" </a:t>
            </a:r>
            <a:r>
              <a:rPr lang="en-US" sz="100" b="1" dirty="0" err="1">
                <a:solidFill>
                  <a:schemeClr val="tx1">
                    <a:alpha val="99000"/>
                  </a:schemeClr>
                </a:solidFill>
              </a:rPr>
              <a:t>msdata:rowOrder</a:t>
            </a:r>
            <a:r>
              <a:rPr lang="en-US" sz="100" b="1" dirty="0">
                <a:solidFill>
                  <a:schemeClr val="tx1">
                    <a:alpha val="99000"/>
                  </a:schemeClr>
                </a:solidFill>
              </a:rPr>
              <a:t>="6"&gt;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&gt;7&lt;/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&gt;Chip&lt;/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a:t>
            </a:r>
            <a:r>
              <a:rPr lang="en-US" sz="100" b="1" dirty="0" err="1">
                <a:solidFill>
                  <a:schemeClr val="tx1">
                    <a:alpha val="99000"/>
                  </a:schemeClr>
                </a:solidFill>
              </a:rPr>
              <a:t>Vollers</a:t>
            </a: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&lt;Driver </a:t>
            </a:r>
            <a:r>
              <a:rPr lang="en-US" sz="100" b="1" dirty="0" err="1">
                <a:solidFill>
                  <a:schemeClr val="tx1">
                    <a:alpha val="99000"/>
                  </a:schemeClr>
                </a:solidFill>
              </a:rPr>
              <a:t>diffgr:id</a:t>
            </a:r>
            <a:r>
              <a:rPr lang="en-US" sz="100" b="1" dirty="0">
                <a:solidFill>
                  <a:schemeClr val="tx1">
                    <a:alpha val="99000"/>
                  </a:schemeClr>
                </a:solidFill>
              </a:rPr>
              <a:t>="Driver8" </a:t>
            </a:r>
            <a:r>
              <a:rPr lang="en-US" sz="100" b="1" dirty="0" err="1">
                <a:solidFill>
                  <a:schemeClr val="tx1">
                    <a:alpha val="99000"/>
                  </a:schemeClr>
                </a:solidFill>
              </a:rPr>
              <a:t>msdata:rowOrder</a:t>
            </a:r>
            <a:r>
              <a:rPr lang="en-US" sz="100" b="1" dirty="0">
                <a:solidFill>
                  <a:schemeClr val="tx1">
                    <a:alpha val="99000"/>
                  </a:schemeClr>
                </a:solidFill>
              </a:rPr>
              <a:t>="7"&gt;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DriverId</a:t>
            </a:r>
            <a:r>
              <a:rPr lang="en-US" sz="100" b="1" dirty="0">
                <a:solidFill>
                  <a:schemeClr val="tx1">
                    <a:alpha val="99000"/>
                  </a:schemeClr>
                </a:solidFill>
              </a:rPr>
              <a:t>&gt;8&lt;/</a:t>
            </a:r>
            <a:r>
              <a:rPr lang="en-US" sz="100" b="1" dirty="0" err="1">
                <a:solidFill>
                  <a:schemeClr val="tx1">
                    <a:alpha val="99000"/>
                  </a:schemeClr>
                </a:solidFill>
              </a:rPr>
              <a:t>DriverId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DistributionCenterId</a:t>
            </a:r>
            <a:r>
              <a:rPr lang="en-US" sz="100" b="1" dirty="0">
                <a:solidFill>
                  <a:schemeClr val="tx1">
                    <a:alpha val="99000"/>
                  </a:schemeClr>
                </a:solidFill>
              </a:rPr>
              <a:t>&gt;2&lt;/</a:t>
            </a:r>
            <a:r>
              <a:rPr lang="en-US" sz="100" b="1" dirty="0" err="1">
                <a:solidFill>
                  <a:schemeClr val="tx1">
                    <a:alpha val="99000"/>
                  </a:schemeClr>
                </a:solidFill>
              </a:rPr>
              <a:t>DistributionCenterId</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FirstName</a:t>
            </a:r>
            <a:r>
              <a:rPr lang="en-US" sz="100" b="1" dirty="0">
                <a:solidFill>
                  <a:schemeClr val="tx1">
                    <a:alpha val="99000"/>
                  </a:schemeClr>
                </a:solidFill>
              </a:rPr>
              <a:t>&gt;James&lt;/</a:t>
            </a:r>
            <a:r>
              <a:rPr lang="en-US" sz="100" b="1" dirty="0" err="1">
                <a:solidFill>
                  <a:schemeClr val="tx1">
                    <a:alpha val="99000"/>
                  </a:schemeClr>
                </a:solidFill>
              </a:rPr>
              <a:t>FirstName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LastName</a:t>
            </a:r>
            <a:r>
              <a:rPr lang="en-US" sz="100" b="1" dirty="0">
                <a:solidFill>
                  <a:schemeClr val="tx1">
                    <a:alpha val="99000"/>
                  </a:schemeClr>
                </a:solidFill>
              </a:rPr>
              <a:t>&gt;Pratt&lt;/</a:t>
            </a:r>
            <a:r>
              <a:rPr lang="en-US" sz="100" b="1" dirty="0" err="1">
                <a:solidFill>
                  <a:schemeClr val="tx1">
                    <a:alpha val="99000"/>
                  </a:schemeClr>
                </a:solidFill>
              </a:rPr>
              <a:t>LastName</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&lt;/Driver&gt;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NewDataSet</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diffgr:diffgram</a:t>
            </a:r>
            <a:r>
              <a:rPr lang="en-US" sz="100" b="1" dirty="0">
                <a:solidFill>
                  <a:schemeClr val="tx1">
                    <a:alpha val="99000"/>
                  </a:schemeClr>
                </a:solidFill>
              </a:rPr>
              <a:t>&gt; </a:t>
            </a:r>
            <a:br>
              <a:rPr lang="en-US" sz="100" b="1" dirty="0">
                <a:solidFill>
                  <a:schemeClr val="tx1">
                    <a:alpha val="99000"/>
                  </a:schemeClr>
                </a:solidFill>
              </a:rPr>
            </a:br>
            <a:r>
              <a:rPr lang="en-US" sz="100" b="1" dirty="0">
                <a:solidFill>
                  <a:schemeClr val="tx1">
                    <a:alpha val="99000"/>
                  </a:schemeClr>
                </a:solidFill>
              </a:rPr>
              <a:t>&lt;/</a:t>
            </a:r>
            <a:r>
              <a:rPr lang="en-US" sz="100" b="1" dirty="0" err="1">
                <a:solidFill>
                  <a:schemeClr val="tx1">
                    <a:alpha val="99000"/>
                  </a:schemeClr>
                </a:solidFill>
              </a:rPr>
              <a:t>DataSet</a:t>
            </a:r>
            <a:r>
              <a:rPr lang="en-US" sz="100" b="1" dirty="0">
                <a:solidFill>
                  <a:schemeClr val="tx1">
                    <a:alpha val="99000"/>
                  </a:schemeClr>
                </a:solidFill>
              </a:rPr>
              <a:t>&gt;</a:t>
            </a:r>
            <a:endParaRPr lang="en-US" sz="100" dirty="0">
              <a:solidFill>
                <a:schemeClr val="tx1">
                  <a:alpha val="99000"/>
                </a:schemeClr>
              </a:solidFill>
            </a:endParaRPr>
          </a:p>
          <a:p>
            <a:endParaRPr lang="en-US" sz="100" dirty="0">
              <a:solidFill>
                <a:schemeClr val="tx1">
                  <a:alpha val="99000"/>
                </a:schemeClr>
              </a:solidFill>
            </a:endParaRPr>
          </a:p>
        </p:txBody>
      </p:sp>
      <p:sp>
        <p:nvSpPr>
          <p:cNvPr id="6" name="TextBox 5"/>
          <p:cNvSpPr txBox="1"/>
          <p:nvPr/>
        </p:nvSpPr>
        <p:spPr>
          <a:xfrm>
            <a:off x="2437765" y="1193800"/>
            <a:ext cx="3565231" cy="5832344"/>
          </a:xfrm>
          <a:custGeom>
            <a:avLst/>
            <a:gdLst>
              <a:gd name="connsiteX0" fmla="*/ 0 w 2667000"/>
              <a:gd name="connsiteY0" fmla="*/ 0 h 1215717"/>
              <a:gd name="connsiteX1" fmla="*/ 2667000 w 2667000"/>
              <a:gd name="connsiteY1" fmla="*/ 0 h 1215717"/>
              <a:gd name="connsiteX2" fmla="*/ 2667000 w 2667000"/>
              <a:gd name="connsiteY2" fmla="*/ 1215717 h 1215717"/>
              <a:gd name="connsiteX3" fmla="*/ 0 w 2667000"/>
              <a:gd name="connsiteY3" fmla="*/ 1215717 h 1215717"/>
              <a:gd name="connsiteX4" fmla="*/ 0 w 2667000"/>
              <a:gd name="connsiteY4" fmla="*/ 0 h 1215717"/>
              <a:gd name="connsiteX0" fmla="*/ 0 w 2667000"/>
              <a:gd name="connsiteY0" fmla="*/ 0 h 3730317"/>
              <a:gd name="connsiteX1" fmla="*/ 2667000 w 2667000"/>
              <a:gd name="connsiteY1" fmla="*/ 0 h 3730317"/>
              <a:gd name="connsiteX2" fmla="*/ 2659380 w 2667000"/>
              <a:gd name="connsiteY2" fmla="*/ 3730317 h 3730317"/>
              <a:gd name="connsiteX3" fmla="*/ 0 w 2667000"/>
              <a:gd name="connsiteY3" fmla="*/ 1215717 h 3730317"/>
              <a:gd name="connsiteX4" fmla="*/ 0 w 2667000"/>
              <a:gd name="connsiteY4" fmla="*/ 0 h 3730317"/>
              <a:gd name="connsiteX0" fmla="*/ 7620 w 2674620"/>
              <a:gd name="connsiteY0" fmla="*/ 0 h 3730317"/>
              <a:gd name="connsiteX1" fmla="*/ 2674620 w 2674620"/>
              <a:gd name="connsiteY1" fmla="*/ 0 h 3730317"/>
              <a:gd name="connsiteX2" fmla="*/ 2667000 w 2674620"/>
              <a:gd name="connsiteY2" fmla="*/ 3730317 h 3730317"/>
              <a:gd name="connsiteX3" fmla="*/ 0 w 2674620"/>
              <a:gd name="connsiteY3" fmla="*/ 3722697 h 3730317"/>
              <a:gd name="connsiteX4" fmla="*/ 7620 w 2674620"/>
              <a:gd name="connsiteY4" fmla="*/ 0 h 373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3730317">
                <a:moveTo>
                  <a:pt x="7620" y="0"/>
                </a:moveTo>
                <a:lnTo>
                  <a:pt x="2674620" y="0"/>
                </a:lnTo>
                <a:lnTo>
                  <a:pt x="2667000" y="3730317"/>
                </a:lnTo>
                <a:lnTo>
                  <a:pt x="0" y="3722697"/>
                </a:lnTo>
                <a:lnTo>
                  <a:pt x="7620" y="0"/>
                </a:lnTo>
                <a:close/>
              </a:path>
            </a:pathLst>
          </a:custGeom>
          <a:noFill/>
        </p:spPr>
        <p:txBody>
          <a:bodyPr wrap="square" lIns="121899" tIns="60949" rIns="121899" bIns="60949" rtlCol="0">
            <a:spAutoFit/>
          </a:bodyPr>
          <a:lstStyle/>
          <a:p>
            <a:r>
              <a:rPr lang="en-US" sz="700" b="1" dirty="0">
                <a:solidFill>
                  <a:schemeClr val="tx1">
                    <a:alpha val="99000"/>
                  </a:schemeClr>
                </a:solidFill>
              </a:rPr>
              <a:t>&lt;</a:t>
            </a:r>
            <a:r>
              <a:rPr lang="en-US" sz="700" b="1" dirty="0" err="1">
                <a:solidFill>
                  <a:schemeClr val="tx1">
                    <a:alpha val="99000"/>
                  </a:schemeClr>
                </a:solidFill>
              </a:rPr>
              <a:t>ArrayOfDriver</a:t>
            </a:r>
            <a:r>
              <a:rPr lang="en-US" sz="700" b="1" dirty="0">
                <a:solidFill>
                  <a:schemeClr val="tx1">
                    <a:alpha val="99000"/>
                  </a:schemeClr>
                </a:solidFill>
              </a:rPr>
              <a:t> </a:t>
            </a:r>
            <a:r>
              <a:rPr lang="en-US" sz="700" b="1" dirty="0" err="1">
                <a:solidFill>
                  <a:schemeClr val="tx1">
                    <a:alpha val="99000"/>
                  </a:schemeClr>
                </a:solidFill>
              </a:rPr>
              <a:t>xmlns</a:t>
            </a:r>
            <a:r>
              <a:rPr lang="en-US" sz="700" b="1" dirty="0">
                <a:solidFill>
                  <a:schemeClr val="tx1">
                    <a:alpha val="99000"/>
                  </a:schemeClr>
                </a:solidFill>
              </a:rPr>
              <a:t>=</a:t>
            </a:r>
            <a:r>
              <a:rPr lang="en-US" sz="700" b="1" dirty="0">
                <a:solidFill>
                  <a:schemeClr val="tx1">
                    <a:alpha val="99000"/>
                  </a:schemeClr>
                </a:solidFill>
                <a:hlinkClick r:id="rId21"/>
              </a:rPr>
              <a:t>http://schemas.datacontract.org/2004/07/ContosoWcfService.Models</a:t>
            </a:r>
            <a:endParaRPr lang="en-US" sz="700" dirty="0">
              <a:solidFill>
                <a:schemeClr val="tx1">
                  <a:alpha val="99000"/>
                </a:schemeClr>
              </a:solidFill>
            </a:endParaRPr>
          </a:p>
          <a:p>
            <a:r>
              <a:rPr lang="en-US" sz="700" b="1" dirty="0" err="1">
                <a:solidFill>
                  <a:schemeClr val="tx1">
                    <a:alpha val="99000"/>
                  </a:schemeClr>
                </a:solidFill>
              </a:rPr>
              <a:t>xmlns:i</a:t>
            </a:r>
            <a:r>
              <a:rPr lang="en-US" sz="700" b="1" dirty="0">
                <a:solidFill>
                  <a:schemeClr val="tx1">
                    <a:alpha val="99000"/>
                  </a:schemeClr>
                </a:solidFill>
              </a:rPr>
              <a:t>="</a:t>
            </a:r>
            <a:r>
              <a:rPr lang="en-US" sz="700" b="1" dirty="0">
                <a:solidFill>
                  <a:schemeClr val="tx1">
                    <a:alpha val="99000"/>
                  </a:schemeClr>
                </a:solidFill>
                <a:hlinkClick r:id="rId22"/>
              </a:rPr>
              <a:t>http://www.w3.org/2001/XMLSchema-instance"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&gt;1&lt;/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&gt;Rob&lt;/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&gt;Tiffany&lt;/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&gt;2&lt;/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a:t>
            </a:r>
            <a:r>
              <a:rPr lang="en-US" sz="700" b="1" dirty="0" err="1">
                <a:solidFill>
                  <a:schemeClr val="tx1">
                    <a:alpha val="99000"/>
                  </a:schemeClr>
                </a:solidFill>
              </a:rPr>
              <a:t>Loke</a:t>
            </a:r>
            <a:r>
              <a:rPr lang="en-US" sz="700" b="1" dirty="0">
                <a:solidFill>
                  <a:schemeClr val="tx1">
                    <a:alpha val="99000"/>
                  </a:schemeClr>
                </a:solidFill>
              </a:rPr>
              <a:t> </a:t>
            </a:r>
            <a:r>
              <a:rPr lang="en-US" sz="700" b="1" dirty="0" err="1">
                <a:solidFill>
                  <a:schemeClr val="tx1">
                    <a:alpha val="99000"/>
                  </a:schemeClr>
                </a:solidFill>
              </a:rPr>
              <a:t>Uei</a:t>
            </a: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&gt;Tan&lt;/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&gt;3&lt;/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&gt;Dan&lt;/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&gt;Bouie&lt;/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&gt;1&lt;/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&gt;4&lt;/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&gt;John&lt;/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&gt;Dietz&lt;/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&gt;5&lt;/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&gt;Derek&lt;/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&gt;Snyder&lt;/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&gt;6&lt;/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&gt;Steve&lt;/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a:t>
            </a:r>
            <a:r>
              <a:rPr lang="en-US" sz="700" b="1" dirty="0" err="1">
                <a:solidFill>
                  <a:schemeClr val="tx1">
                    <a:alpha val="99000"/>
                  </a:schemeClr>
                </a:solidFill>
              </a:rPr>
              <a:t>Hegenderfer</a:t>
            </a: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&gt;7&lt;/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&gt;Chip&lt;/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a:t>
            </a:r>
            <a:r>
              <a:rPr lang="en-US" sz="700" b="1" dirty="0" err="1">
                <a:solidFill>
                  <a:schemeClr val="tx1">
                    <a:alpha val="99000"/>
                  </a:schemeClr>
                </a:solidFill>
              </a:rPr>
              <a:t>Vollers</a:t>
            </a: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DistributionCenterId</a:t>
            </a:r>
            <a:r>
              <a:rPr lang="en-US" sz="700" b="1" dirty="0">
                <a:solidFill>
                  <a:schemeClr val="tx1">
                    <a:alpha val="99000"/>
                  </a:schemeClr>
                </a:solidFill>
              </a:rPr>
              <a:t>&gt;2&lt;/</a:t>
            </a:r>
            <a:r>
              <a:rPr lang="en-US" sz="700" b="1" dirty="0" err="1">
                <a:solidFill>
                  <a:schemeClr val="tx1">
                    <a:alpha val="99000"/>
                  </a:schemeClr>
                </a:solidFill>
              </a:rPr>
              <a:t>DistributionCenterId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DriverId</a:t>
            </a:r>
            <a:r>
              <a:rPr lang="en-US" sz="700" b="1" dirty="0">
                <a:solidFill>
                  <a:schemeClr val="tx1">
                    <a:alpha val="99000"/>
                  </a:schemeClr>
                </a:solidFill>
              </a:rPr>
              <a:t>&gt;8&lt;/</a:t>
            </a:r>
            <a:r>
              <a:rPr lang="en-US" sz="700" b="1" dirty="0" err="1">
                <a:solidFill>
                  <a:schemeClr val="tx1">
                    <a:alpha val="99000"/>
                  </a:schemeClr>
                </a:solidFill>
              </a:rPr>
              <a:t>DriverId</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FirstName</a:t>
            </a:r>
            <a:r>
              <a:rPr lang="en-US" sz="700" b="1" dirty="0">
                <a:solidFill>
                  <a:schemeClr val="tx1">
                    <a:alpha val="99000"/>
                  </a:schemeClr>
                </a:solidFill>
              </a:rPr>
              <a:t>&gt;James&lt;/</a:t>
            </a:r>
            <a:r>
              <a:rPr lang="en-US" sz="700" b="1" dirty="0" err="1">
                <a:solidFill>
                  <a:schemeClr val="tx1">
                    <a:alpha val="99000"/>
                  </a:schemeClr>
                </a:solidFill>
              </a:rPr>
              <a:t>FirstName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LastName</a:t>
            </a:r>
            <a:r>
              <a:rPr lang="en-US" sz="700" b="1" dirty="0">
                <a:solidFill>
                  <a:schemeClr val="tx1">
                    <a:alpha val="99000"/>
                  </a:schemeClr>
                </a:solidFill>
              </a:rPr>
              <a:t>&gt;Pratt&lt;/</a:t>
            </a:r>
            <a:r>
              <a:rPr lang="en-US" sz="700" b="1" dirty="0" err="1">
                <a:solidFill>
                  <a:schemeClr val="tx1">
                    <a:alpha val="99000"/>
                  </a:schemeClr>
                </a:solidFill>
              </a:rPr>
              <a:t>LastName</a:t>
            </a:r>
            <a:r>
              <a:rPr lang="en-US" sz="700" b="1" dirty="0">
                <a:solidFill>
                  <a:schemeClr val="tx1">
                    <a:alpha val="99000"/>
                  </a:schemeClr>
                </a:solidFill>
              </a:rPr>
              <a:t>&gt; </a:t>
            </a:r>
            <a:br>
              <a:rPr lang="en-US" sz="700" b="1" dirty="0">
                <a:solidFill>
                  <a:schemeClr val="tx1">
                    <a:alpha val="99000"/>
                  </a:schemeClr>
                </a:solidFill>
              </a:rPr>
            </a:br>
            <a:r>
              <a:rPr lang="en-US" sz="700" b="1" dirty="0">
                <a:solidFill>
                  <a:schemeClr val="tx1">
                    <a:alpha val="99000"/>
                  </a:schemeClr>
                </a:solidFill>
              </a:rPr>
              <a:t>&lt;/Driver&gt; </a:t>
            </a:r>
            <a:br>
              <a:rPr lang="en-US" sz="700" b="1" dirty="0">
                <a:solidFill>
                  <a:schemeClr val="tx1">
                    <a:alpha val="99000"/>
                  </a:schemeClr>
                </a:solidFill>
              </a:rPr>
            </a:br>
            <a:r>
              <a:rPr lang="en-US" sz="700" b="1" dirty="0">
                <a:solidFill>
                  <a:schemeClr val="tx1">
                    <a:alpha val="99000"/>
                  </a:schemeClr>
                </a:solidFill>
              </a:rPr>
              <a:t>&lt;/</a:t>
            </a:r>
            <a:r>
              <a:rPr lang="en-US" sz="700" b="1" dirty="0" err="1">
                <a:solidFill>
                  <a:schemeClr val="tx1">
                    <a:alpha val="99000"/>
                  </a:schemeClr>
                </a:solidFill>
              </a:rPr>
              <a:t>ArrayOfDriver</a:t>
            </a:r>
            <a:r>
              <a:rPr lang="en-US" sz="700" b="1" dirty="0" smtClean="0">
                <a:solidFill>
                  <a:schemeClr val="tx1">
                    <a:alpha val="99000"/>
                  </a:schemeClr>
                </a:solidFill>
              </a:rPr>
              <a:t>&gt;</a:t>
            </a:r>
            <a:endParaRPr lang="en-US" sz="700" dirty="0">
              <a:solidFill>
                <a:schemeClr val="tx1">
                  <a:alpha val="99000"/>
                </a:schemeClr>
              </a:solidFill>
            </a:endParaRPr>
          </a:p>
        </p:txBody>
      </p:sp>
      <p:sp>
        <p:nvSpPr>
          <p:cNvPr id="7" name="TextBox 6"/>
          <p:cNvSpPr txBox="1"/>
          <p:nvPr/>
        </p:nvSpPr>
        <p:spPr>
          <a:xfrm>
            <a:off x="4993016" y="3460550"/>
            <a:ext cx="7618016" cy="1846637"/>
          </a:xfrm>
          <a:custGeom>
            <a:avLst/>
            <a:gdLst>
              <a:gd name="connsiteX0" fmla="*/ 0 w 2667000"/>
              <a:gd name="connsiteY0" fmla="*/ 0 h 1215717"/>
              <a:gd name="connsiteX1" fmla="*/ 2667000 w 2667000"/>
              <a:gd name="connsiteY1" fmla="*/ 0 h 1215717"/>
              <a:gd name="connsiteX2" fmla="*/ 2667000 w 2667000"/>
              <a:gd name="connsiteY2" fmla="*/ 1215717 h 1215717"/>
              <a:gd name="connsiteX3" fmla="*/ 0 w 2667000"/>
              <a:gd name="connsiteY3" fmla="*/ 1215717 h 1215717"/>
              <a:gd name="connsiteX4" fmla="*/ 0 w 2667000"/>
              <a:gd name="connsiteY4" fmla="*/ 0 h 1215717"/>
              <a:gd name="connsiteX0" fmla="*/ 0 w 2667000"/>
              <a:gd name="connsiteY0" fmla="*/ 0 h 3730317"/>
              <a:gd name="connsiteX1" fmla="*/ 2667000 w 2667000"/>
              <a:gd name="connsiteY1" fmla="*/ 0 h 3730317"/>
              <a:gd name="connsiteX2" fmla="*/ 2659380 w 2667000"/>
              <a:gd name="connsiteY2" fmla="*/ 3730317 h 3730317"/>
              <a:gd name="connsiteX3" fmla="*/ 0 w 2667000"/>
              <a:gd name="connsiteY3" fmla="*/ 1215717 h 3730317"/>
              <a:gd name="connsiteX4" fmla="*/ 0 w 2667000"/>
              <a:gd name="connsiteY4" fmla="*/ 0 h 3730317"/>
              <a:gd name="connsiteX0" fmla="*/ 7620 w 2674620"/>
              <a:gd name="connsiteY0" fmla="*/ 0 h 3730317"/>
              <a:gd name="connsiteX1" fmla="*/ 2674620 w 2674620"/>
              <a:gd name="connsiteY1" fmla="*/ 0 h 3730317"/>
              <a:gd name="connsiteX2" fmla="*/ 2667000 w 2674620"/>
              <a:gd name="connsiteY2" fmla="*/ 3730317 h 3730317"/>
              <a:gd name="connsiteX3" fmla="*/ 0 w 2674620"/>
              <a:gd name="connsiteY3" fmla="*/ 3722697 h 3730317"/>
              <a:gd name="connsiteX4" fmla="*/ 7620 w 2674620"/>
              <a:gd name="connsiteY4" fmla="*/ 0 h 373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4620" h="3730317">
                <a:moveTo>
                  <a:pt x="7620" y="0"/>
                </a:moveTo>
                <a:lnTo>
                  <a:pt x="2674620" y="0"/>
                </a:lnTo>
                <a:lnTo>
                  <a:pt x="2667000" y="3730317"/>
                </a:lnTo>
                <a:lnTo>
                  <a:pt x="0" y="3722697"/>
                </a:lnTo>
                <a:lnTo>
                  <a:pt x="7620" y="0"/>
                </a:lnTo>
                <a:close/>
              </a:path>
            </a:pathLst>
          </a:custGeom>
          <a:noFill/>
        </p:spPr>
        <p:txBody>
          <a:bodyPr wrap="square" lIns="121899" tIns="60949" rIns="121899" bIns="60949" rtlCol="0">
            <a:spAutoFit/>
          </a:bodyPr>
          <a:lstStyle/>
          <a:p>
            <a:r>
              <a:rPr lang="en-US" sz="1400" b="1" dirty="0">
                <a:solidFill>
                  <a:schemeClr val="tx1">
                    <a:alpha val="99000"/>
                  </a:schemeClr>
                </a:solidFill>
              </a:rPr>
              <a:t>[{"DistributionCenterId":1,"DriverId":1,"FirstName":"Rob","LastName":"Tiffany"},</a:t>
            </a:r>
          </a:p>
          <a:p>
            <a:r>
              <a:rPr lang="en-US" sz="1400" b="1" dirty="0">
                <a:solidFill>
                  <a:schemeClr val="tx1">
                    <a:alpha val="99000"/>
                  </a:schemeClr>
                </a:solidFill>
              </a:rPr>
              <a:t> {"DistributionCenterId":1,"DriverId":2,"FirstName":"Loke </a:t>
            </a:r>
            <a:r>
              <a:rPr lang="en-US" sz="1400" b="1" dirty="0" err="1">
                <a:solidFill>
                  <a:schemeClr val="tx1">
                    <a:alpha val="99000"/>
                  </a:schemeClr>
                </a:solidFill>
              </a:rPr>
              <a:t>Uei</a:t>
            </a:r>
            <a:r>
              <a:rPr lang="en-US" sz="1400" b="1" dirty="0">
                <a:solidFill>
                  <a:schemeClr val="tx1">
                    <a:alpha val="99000"/>
                  </a:schemeClr>
                </a:solidFill>
              </a:rPr>
              <a:t>","LastName":"Tan"},</a:t>
            </a:r>
          </a:p>
          <a:p>
            <a:r>
              <a:rPr lang="en-US" sz="1400" b="1" dirty="0">
                <a:solidFill>
                  <a:schemeClr val="tx1">
                    <a:alpha val="99000"/>
                  </a:schemeClr>
                </a:solidFill>
              </a:rPr>
              <a:t> {"DistributionCenterId":1,"DriverId":3,"FirstName":"Dan","LastName":"Bouie"},</a:t>
            </a:r>
          </a:p>
          <a:p>
            <a:r>
              <a:rPr lang="en-US" sz="1400" b="1" dirty="0">
                <a:solidFill>
                  <a:schemeClr val="tx1">
                    <a:alpha val="99000"/>
                  </a:schemeClr>
                </a:solidFill>
              </a:rPr>
              <a:t> {"DistributionCenterId":1,"DriverId":4,"FirstName":"John","LastName":"Dietz"},</a:t>
            </a:r>
          </a:p>
          <a:p>
            <a:r>
              <a:rPr lang="en-US" sz="1400" b="1" dirty="0">
                <a:solidFill>
                  <a:schemeClr val="tx1">
                    <a:alpha val="99000"/>
                  </a:schemeClr>
                </a:solidFill>
              </a:rPr>
              <a:t> {"DistributionCenterId":2,"DriverId":5,"FirstName":"Derek","LastName":"Snyder"},</a:t>
            </a:r>
          </a:p>
          <a:p>
            <a:r>
              <a:rPr lang="en-US" sz="1400" b="1" dirty="0">
                <a:solidFill>
                  <a:schemeClr val="tx1">
                    <a:alpha val="99000"/>
                  </a:schemeClr>
                </a:solidFill>
              </a:rPr>
              <a:t> {"DistributionCenterId":2,"DriverId":6,"FirstName":"Steve","LastName":“Harris"},</a:t>
            </a:r>
          </a:p>
          <a:p>
            <a:r>
              <a:rPr lang="en-US" sz="1400" b="1" dirty="0">
                <a:solidFill>
                  <a:schemeClr val="tx1">
                    <a:alpha val="99000"/>
                  </a:schemeClr>
                </a:solidFill>
              </a:rPr>
              <a:t> {"DistributionCenterId":2,"DriverId":7,"FirstName":"Chip","LastName":"Vollers"},</a:t>
            </a:r>
          </a:p>
          <a:p>
            <a:r>
              <a:rPr lang="en-US" sz="1400" b="1" dirty="0">
                <a:solidFill>
                  <a:schemeClr val="tx1">
                    <a:alpha val="99000"/>
                  </a:schemeClr>
                </a:solidFill>
              </a:rPr>
              <a:t> {"DistributionCenterId":2,"DriverId":8,"FirstName":"James","LastName":"Pratt"}]</a:t>
            </a:r>
            <a:endParaRPr lang="en-US" sz="1400" dirty="0">
              <a:solidFill>
                <a:schemeClr val="tx1">
                  <a:alpha val="99000"/>
                </a:schemeClr>
              </a:solidFill>
            </a:endParaRPr>
          </a:p>
        </p:txBody>
      </p:sp>
      <p:sp>
        <p:nvSpPr>
          <p:cNvPr id="9" name="Octagon 8"/>
          <p:cNvSpPr/>
          <p:nvPr/>
        </p:nvSpPr>
        <p:spPr>
          <a:xfrm>
            <a:off x="731329" y="3498160"/>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err="1">
                <a:gradFill>
                  <a:gsLst>
                    <a:gs pos="0">
                      <a:srgbClr val="FFFFFF"/>
                    </a:gs>
                    <a:gs pos="100000">
                      <a:srgbClr val="FFFFFF"/>
                    </a:gs>
                  </a:gsLst>
                  <a:lin ang="5400000" scaled="0"/>
                </a:gradFill>
              </a:rPr>
              <a:t>OData</a:t>
            </a:r>
            <a:r>
              <a:rPr lang="en-US" sz="2200" dirty="0">
                <a:gradFill>
                  <a:gsLst>
                    <a:gs pos="0">
                      <a:srgbClr val="FFFFFF"/>
                    </a:gs>
                    <a:gs pos="100000">
                      <a:srgbClr val="FFFFFF"/>
                    </a:gs>
                  </a:gsLst>
                  <a:lin ang="5400000" scaled="0"/>
                </a:gradFill>
              </a:rPr>
              <a:t> 8.5kb</a:t>
            </a:r>
          </a:p>
        </p:txBody>
      </p:sp>
      <p:sp>
        <p:nvSpPr>
          <p:cNvPr id="10" name="Octagon 9"/>
          <p:cNvSpPr/>
          <p:nvPr/>
        </p:nvSpPr>
        <p:spPr>
          <a:xfrm>
            <a:off x="2742485" y="3498160"/>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REST+XML 1.2kb</a:t>
            </a:r>
          </a:p>
        </p:txBody>
      </p:sp>
      <p:sp>
        <p:nvSpPr>
          <p:cNvPr id="12" name="Octagon 11"/>
          <p:cNvSpPr/>
          <p:nvPr/>
        </p:nvSpPr>
        <p:spPr>
          <a:xfrm>
            <a:off x="7414868" y="3470275"/>
            <a:ext cx="1625177" cy="1627632"/>
          </a:xfrm>
          <a:prstGeom prst="octago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b" anchorCtr="0" forceAA="0" compatLnSpc="1">
            <a:prstTxWarp prst="textNoShape">
              <a:avLst/>
            </a:prstTxWarp>
            <a:noAutofit/>
          </a:bodyPr>
          <a:lstStyle/>
          <a:p>
            <a:pPr defTabSz="914099" fontAlgn="base">
              <a:spcBef>
                <a:spcPct val="0"/>
              </a:spcBef>
              <a:spcAft>
                <a:spcPct val="0"/>
              </a:spcAft>
            </a:pPr>
            <a:r>
              <a:rPr lang="en-US" sz="2200" dirty="0">
                <a:gradFill>
                  <a:gsLst>
                    <a:gs pos="0">
                      <a:srgbClr val="FFFFFF"/>
                    </a:gs>
                    <a:gs pos="100000">
                      <a:srgbClr val="FFFFFF"/>
                    </a:gs>
                  </a:gsLst>
                  <a:lin ang="5400000" scaled="0"/>
                </a:gradFill>
              </a:rPr>
              <a:t>JSON</a:t>
            </a:r>
          </a:p>
          <a:p>
            <a:pPr defTabSz="914099" fontAlgn="base">
              <a:spcBef>
                <a:spcPct val="0"/>
              </a:spcBef>
              <a:spcAft>
                <a:spcPct val="0"/>
              </a:spcAft>
            </a:pPr>
            <a:r>
              <a:rPr lang="en-US" sz="2200" dirty="0">
                <a:gradFill>
                  <a:gsLst>
                    <a:gs pos="0">
                      <a:srgbClr val="FFFFFF"/>
                    </a:gs>
                    <a:gs pos="100000">
                      <a:srgbClr val="FFFFFF"/>
                    </a:gs>
                  </a:gsLst>
                  <a:lin ang="5400000" scaled="0"/>
                </a:gradFill>
              </a:rPr>
              <a:t>639 bytes</a:t>
            </a:r>
          </a:p>
        </p:txBody>
      </p:sp>
    </p:spTree>
    <p:extLst>
      <p:ext uri="{BB962C8B-B14F-4D97-AF65-F5344CB8AC3E}">
        <p14:creationId xmlns:p14="http://schemas.microsoft.com/office/powerpoint/2010/main" val="76454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grpId="0" nodeType="withEffect">
                                  <p:stCondLst>
                                    <p:cond delay="0"/>
                                  </p:stCondLst>
                                  <p:childTnLst>
                                    <p:animEffect transition="out" filter="fade">
                                      <p:cBhvr>
                                        <p:cTn id="9" dur="500"/>
                                        <p:tgtEl>
                                          <p:spTgt spid="3">
                                            <p:txEl>
                                              <p:pRg st="0" end="0"/>
                                            </p:txEl>
                                          </p:spTgt>
                                        </p:tgtEl>
                                      </p:cBhvr>
                                    </p:animEffect>
                                    <p:set>
                                      <p:cBhvr>
                                        <p:cTn id="10" dur="1" fill="hold">
                                          <p:stCondLst>
                                            <p:cond delay="499"/>
                                          </p:stCondLst>
                                        </p:cTn>
                                        <p:tgtEl>
                                          <p:spTgt spid="3">
                                            <p:txEl>
                                              <p:pRg st="0" end="0"/>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1" end="1"/>
                                            </p:txEl>
                                          </p:spTgt>
                                        </p:tgtEl>
                                      </p:cBhvr>
                                    </p:animEffect>
                                    <p:set>
                                      <p:cBhvr>
                                        <p:cTn id="13" dur="1" fill="hold">
                                          <p:stCondLst>
                                            <p:cond delay="499"/>
                                          </p:stCondLst>
                                        </p:cTn>
                                        <p:tgtEl>
                                          <p:spTgt spid="3">
                                            <p:txEl>
                                              <p:pRg st="1" end="1"/>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xEl>
                                              <p:pRg st="2" end="2"/>
                                            </p:txEl>
                                          </p:spTgt>
                                        </p:tgtEl>
                                      </p:cBhvr>
                                    </p:animEffect>
                                    <p:set>
                                      <p:cBhvr>
                                        <p:cTn id="16" dur="1" fill="hold">
                                          <p:stCondLst>
                                            <p:cond delay="499"/>
                                          </p:stCondLst>
                                        </p:cTn>
                                        <p:tgtEl>
                                          <p:spTgt spid="3">
                                            <p:txEl>
                                              <p:pRg st="2" end="2"/>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
                                            <p:txEl>
                                              <p:pRg st="3" end="3"/>
                                            </p:txEl>
                                          </p:spTgt>
                                        </p:tgtEl>
                                      </p:cBhvr>
                                    </p:animEffect>
                                    <p:set>
                                      <p:cBhvr>
                                        <p:cTn id="19"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p:bldP spid="7" grpId="0"/>
      <p:bldP spid="9" grpId="0" animBg="1"/>
      <p:bldP spid="10"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 </a:t>
            </a:r>
            <a:r>
              <a:rPr lang="en-US" dirty="0"/>
              <a:t>Cloud-initiated</a:t>
            </a:r>
          </a:p>
        </p:txBody>
      </p:sp>
      <p:sp>
        <p:nvSpPr>
          <p:cNvPr id="13" name="Text Placeholder 2"/>
          <p:cNvSpPr txBox="1">
            <a:spLocks/>
          </p:cNvSpPr>
          <p:nvPr/>
        </p:nvSpPr>
        <p:spPr>
          <a:xfrm>
            <a:off x="519113" y="1447799"/>
            <a:ext cx="4090988" cy="6093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400" dirty="0" smtClean="0">
                <a:solidFill>
                  <a:schemeClr val="accent4">
                    <a:alpha val="99000"/>
                  </a:schemeClr>
                </a:solidFill>
              </a:rPr>
              <a:t>Push Notifications</a:t>
            </a: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583906"/>
            <a:ext cx="5991251" cy="3153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Placeholder 2"/>
          <p:cNvSpPr txBox="1">
            <a:spLocks/>
          </p:cNvSpPr>
          <p:nvPr/>
        </p:nvSpPr>
        <p:spPr>
          <a:xfrm>
            <a:off x="5314950" y="4975086"/>
            <a:ext cx="4090988" cy="1415772"/>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200"/>
              </a:spcAft>
            </a:pPr>
            <a:r>
              <a:rPr lang="en-US" dirty="0" smtClean="0"/>
              <a:t>Single connecting between the </a:t>
            </a:r>
            <a:br>
              <a:rPr lang="en-US" dirty="0" smtClean="0"/>
            </a:br>
            <a:r>
              <a:rPr lang="en-US" dirty="0" smtClean="0"/>
              <a:t>device and the notification service</a:t>
            </a:r>
          </a:p>
          <a:p>
            <a:pPr lvl="1">
              <a:spcAft>
                <a:spcPts val="1200"/>
              </a:spcAft>
            </a:pPr>
            <a:r>
              <a:rPr lang="en-US" dirty="0" smtClean="0"/>
              <a:t>Bandwidth- and battery-friendly</a:t>
            </a:r>
          </a:p>
          <a:p>
            <a:pPr lvl="1">
              <a:spcAft>
                <a:spcPts val="1200"/>
              </a:spcAft>
            </a:pPr>
            <a:r>
              <a:rPr lang="en-US" dirty="0" smtClean="0"/>
              <a:t>No guarantee of delivery</a:t>
            </a:r>
          </a:p>
        </p:txBody>
      </p:sp>
    </p:spTree>
    <p:extLst>
      <p:ext uri="{BB962C8B-B14F-4D97-AF65-F5344CB8AC3E}">
        <p14:creationId xmlns:p14="http://schemas.microsoft.com/office/powerpoint/2010/main" val="8336435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Notifications: </a:t>
            </a:r>
            <a:r>
              <a:rPr lang="en-US" dirty="0"/>
              <a:t>Different services</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Windows 8: Windows Push Notification Service (WNS)</a:t>
            </a:r>
          </a:p>
          <a:p>
            <a:r>
              <a:rPr lang="en-US" dirty="0" smtClean="0">
                <a:solidFill>
                  <a:schemeClr val="accent4">
                    <a:alpha val="99000"/>
                  </a:schemeClr>
                </a:solidFill>
              </a:rPr>
              <a:t>Windows Phone: Microsoft Push Notification Service (MPNS)</a:t>
            </a:r>
          </a:p>
          <a:p>
            <a:r>
              <a:rPr lang="en-US" dirty="0" err="1" smtClean="0">
                <a:solidFill>
                  <a:schemeClr val="accent4">
                    <a:alpha val="99000"/>
                  </a:schemeClr>
                </a:solidFill>
              </a:rPr>
              <a:t>iOS</a:t>
            </a:r>
            <a:r>
              <a:rPr lang="en-US" dirty="0" smtClean="0">
                <a:solidFill>
                  <a:schemeClr val="accent4">
                    <a:alpha val="99000"/>
                  </a:schemeClr>
                </a:solidFill>
              </a:rPr>
              <a:t>: Apple Push Notification Service (APNS)</a:t>
            </a:r>
          </a:p>
          <a:p>
            <a:r>
              <a:rPr lang="en-US" dirty="0" smtClean="0">
                <a:solidFill>
                  <a:schemeClr val="accent4">
                    <a:alpha val="99000"/>
                  </a:schemeClr>
                </a:solidFill>
              </a:rPr>
              <a:t>Android: Cloud To Device Messaging (C2DM)</a:t>
            </a:r>
          </a:p>
          <a:p>
            <a:r>
              <a:rPr lang="en-US" dirty="0" smtClean="0">
                <a:solidFill>
                  <a:schemeClr val="accent4">
                    <a:alpha val="99000"/>
                  </a:schemeClr>
                </a:solidFill>
              </a:rPr>
              <a:t>…</a:t>
            </a:r>
            <a:endParaRPr lang="en-US" dirty="0">
              <a:solidFill>
                <a:schemeClr val="accent4">
                  <a:alpha val="99000"/>
                </a:schemeClr>
              </a:solidFill>
            </a:endParaRPr>
          </a:p>
        </p:txBody>
      </p:sp>
    </p:spTree>
    <p:extLst>
      <p:ext uri="{BB962C8B-B14F-4D97-AF65-F5344CB8AC3E}">
        <p14:creationId xmlns:p14="http://schemas.microsoft.com/office/powerpoint/2010/main" val="12537989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a:xfrm flipH="1">
            <a:off x="10185722" y="3553428"/>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46" name="Straight Arrow Connector 45"/>
          <p:cNvCxnSpPr/>
          <p:nvPr/>
        </p:nvCxnSpPr>
        <p:spPr>
          <a:xfrm flipH="1">
            <a:off x="10139423" y="3923818"/>
            <a:ext cx="798654" cy="1157468"/>
          </a:xfrm>
          <a:prstGeom prst="straightConnector1">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sp>
        <p:nvSpPr>
          <p:cNvPr id="2" name="Title 1"/>
          <p:cNvSpPr>
            <a:spLocks noGrp="1"/>
          </p:cNvSpPr>
          <p:nvPr>
            <p:ph type="title"/>
          </p:nvPr>
        </p:nvSpPr>
        <p:spPr/>
        <p:txBody>
          <a:bodyPr/>
          <a:lstStyle/>
          <a:p>
            <a:r>
              <a:rPr lang="en-US" dirty="0" smtClean="0"/>
              <a:t>Communications: </a:t>
            </a:r>
            <a:r>
              <a:rPr lang="en-US" dirty="0"/>
              <a:t>Subscribing to Push</a:t>
            </a:r>
          </a:p>
        </p:txBody>
      </p:sp>
      <p:sp>
        <p:nvSpPr>
          <p:cNvPr id="3" name="Text Placeholder 2"/>
          <p:cNvSpPr>
            <a:spLocks noGrp="1"/>
          </p:cNvSpPr>
          <p:nvPr>
            <p:ph type="body" sz="quarter" idx="10"/>
          </p:nvPr>
        </p:nvSpPr>
        <p:spPr>
          <a:xfrm>
            <a:off x="519112" y="1447799"/>
            <a:ext cx="11149013" cy="3564053"/>
          </a:xfrm>
        </p:spPr>
        <p:txBody>
          <a:bodyPr/>
          <a:lstStyle/>
          <a:p>
            <a:r>
              <a:rPr lang="en-US" sz="3600" dirty="0" smtClean="0">
                <a:solidFill>
                  <a:schemeClr val="accent4">
                    <a:alpha val="99000"/>
                  </a:schemeClr>
                </a:solidFill>
              </a:rPr>
              <a:t>Device requests a channel</a:t>
            </a:r>
          </a:p>
          <a:p>
            <a:r>
              <a:rPr lang="en-US" sz="3600" dirty="0" smtClean="0">
                <a:solidFill>
                  <a:schemeClr val="accent4">
                    <a:alpha val="99000"/>
                  </a:schemeClr>
                </a:solidFill>
              </a:rPr>
              <a:t>*NS returns channel</a:t>
            </a:r>
          </a:p>
          <a:p>
            <a:r>
              <a:rPr lang="en-US" sz="3600" dirty="0" smtClean="0">
                <a:solidFill>
                  <a:schemeClr val="accent4">
                    <a:alpha val="99000"/>
                  </a:schemeClr>
                </a:solidFill>
              </a:rPr>
              <a:t>Device sends URL to cloud</a:t>
            </a:r>
          </a:p>
          <a:p>
            <a:pPr lvl="1"/>
            <a:r>
              <a:rPr lang="en-US" dirty="0" smtClean="0"/>
              <a:t>Channel URL is stored in cloud</a:t>
            </a:r>
          </a:p>
          <a:p>
            <a:pPr lvl="1"/>
            <a:endParaRPr lang="en-US" dirty="0" smtClean="0"/>
          </a:p>
          <a:p>
            <a:r>
              <a:rPr lang="en-US" sz="3600" dirty="0" smtClean="0">
                <a:solidFill>
                  <a:schemeClr val="accent4">
                    <a:alpha val="99000"/>
                  </a:schemeClr>
                </a:solidFill>
              </a:rPr>
              <a:t>Cloud sends notification</a:t>
            </a:r>
          </a:p>
          <a:p>
            <a:r>
              <a:rPr lang="en-US" sz="3600" dirty="0" smtClean="0">
                <a:solidFill>
                  <a:schemeClr val="accent4">
                    <a:alpha val="99000"/>
                  </a:schemeClr>
                </a:solidFill>
              </a:rPr>
              <a:t>*NS pushes to device</a:t>
            </a:r>
          </a:p>
        </p:txBody>
      </p:sp>
      <p:sp>
        <p:nvSpPr>
          <p:cNvPr id="32" name="Freeform 6"/>
          <p:cNvSpPr>
            <a:spLocks/>
          </p:cNvSpPr>
          <p:nvPr/>
        </p:nvSpPr>
        <p:spPr bwMode="auto">
          <a:xfrm>
            <a:off x="6094413" y="1574156"/>
            <a:ext cx="3998570" cy="26800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33" name="Straight Connector 32"/>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36" name="Rectangle 35"/>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37"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p:cNvGrpSpPr/>
          <p:nvPr/>
        </p:nvGrpSpPr>
        <p:grpSpPr>
          <a:xfrm>
            <a:off x="7285672" y="2730134"/>
            <a:ext cx="1177607" cy="1177607"/>
            <a:chOff x="7285672" y="2730134"/>
            <a:chExt cx="1177607" cy="1177607"/>
          </a:xfrm>
        </p:grpSpPr>
        <p:sp>
          <p:nvSpPr>
            <p:cNvPr id="41" name="Rectangle 40"/>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42" name="Group 41"/>
            <p:cNvGrpSpPr/>
            <p:nvPr/>
          </p:nvGrpSpPr>
          <p:grpSpPr bwMode="black">
            <a:xfrm>
              <a:off x="7450132" y="2858980"/>
              <a:ext cx="897912" cy="920540"/>
              <a:chOff x="8587171" y="5108012"/>
              <a:chExt cx="1184275" cy="1214438"/>
            </a:xfrm>
            <a:solidFill>
              <a:schemeClr val="bg1"/>
            </a:solidFill>
          </p:grpSpPr>
          <p:sp>
            <p:nvSpPr>
              <p:cNvPr id="43"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44"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cxnSp>
        <p:nvCxnSpPr>
          <p:cNvPr id="47" name="Straight Arrow Connector 46"/>
          <p:cNvCxnSpPr/>
          <p:nvPr/>
        </p:nvCxnSpPr>
        <p:spPr>
          <a:xfrm flipH="1">
            <a:off x="10208871" y="3680749"/>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51" name="Rectangle 50"/>
          <p:cNvSpPr/>
          <p:nvPr/>
        </p:nvSpPr>
        <p:spPr bwMode="auto">
          <a:xfrm>
            <a:off x="10746749"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dirty="0">
                <a:solidFill>
                  <a:schemeClr val="lt1">
                    <a:alpha val="99000"/>
                  </a:schemeClr>
                </a:solidFill>
              </a:rPr>
              <a:t>*NS</a:t>
            </a:r>
          </a:p>
        </p:txBody>
      </p:sp>
      <p:cxnSp>
        <p:nvCxnSpPr>
          <p:cNvPr id="52" name="Straight Arrow Connector 51"/>
          <p:cNvCxnSpPr/>
          <p:nvPr/>
        </p:nvCxnSpPr>
        <p:spPr>
          <a:xfrm>
            <a:off x="8461094" y="3148314"/>
            <a:ext cx="2222339" cy="0"/>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Tree>
    <p:extLst>
      <p:ext uri="{BB962C8B-B14F-4D97-AF65-F5344CB8AC3E}">
        <p14:creationId xmlns:p14="http://schemas.microsoft.com/office/powerpoint/2010/main" val="7535857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46"/>
                                        </p:tgtEl>
                                      </p:cBhvr>
                                    </p:animEffect>
                                    <p:set>
                                      <p:cBhvr>
                                        <p:cTn id="34" dur="1" fill="hold">
                                          <p:stCondLst>
                                            <p:cond delay="499"/>
                                          </p:stCondLst>
                                        </p:cTn>
                                        <p:tgtEl>
                                          <p:spTgt spid="46"/>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3"/>
                                        </p:tgtEl>
                                      </p:cBhvr>
                                    </p:animEffect>
                                    <p:set>
                                      <p:cBhvr>
                                        <p:cTn id="40" dur="1" fill="hold">
                                          <p:stCondLst>
                                            <p:cond delay="499"/>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 presetClass="entr" presetSubtype="0" fill="hold" nodeType="withEffect">
                                  <p:stCondLst>
                                    <p:cond delay="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par>
                                <p:cTn id="53" presetID="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Communications: </a:t>
            </a:r>
            <a:r>
              <a:rPr lang="en-US" sz="4800" dirty="0"/>
              <a:t>Cloud-initiated to device?</a:t>
            </a:r>
          </a:p>
        </p:txBody>
      </p:sp>
      <p:sp>
        <p:nvSpPr>
          <p:cNvPr id="3" name="Text Placeholder 2"/>
          <p:cNvSpPr>
            <a:spLocks noGrp="1"/>
          </p:cNvSpPr>
          <p:nvPr>
            <p:ph type="body" sz="quarter" idx="10"/>
          </p:nvPr>
        </p:nvSpPr>
        <p:spPr>
          <a:xfrm>
            <a:off x="519112" y="1447799"/>
            <a:ext cx="11149013" cy="4838248"/>
          </a:xfrm>
        </p:spPr>
        <p:txBody>
          <a:bodyPr/>
          <a:lstStyle/>
          <a:p>
            <a:r>
              <a:rPr lang="en-US" sz="3600" dirty="0" smtClean="0">
                <a:solidFill>
                  <a:schemeClr val="accent4">
                    <a:alpha val="99000"/>
                  </a:schemeClr>
                </a:solidFill>
              </a:rPr>
              <a:t>Common pattern</a:t>
            </a:r>
          </a:p>
          <a:p>
            <a:pPr lvl="1"/>
            <a:r>
              <a:rPr lang="en-US" dirty="0" smtClean="0"/>
              <a:t>Use cloud-initiated push to tell the device </a:t>
            </a:r>
            <a:br>
              <a:rPr lang="en-US" dirty="0" smtClean="0"/>
            </a:br>
            <a:r>
              <a:rPr lang="en-US" dirty="0" smtClean="0"/>
              <a:t>to call to a service</a:t>
            </a:r>
          </a:p>
          <a:p>
            <a:pPr lvl="1"/>
            <a:endParaRPr lang="en-US" dirty="0" smtClean="0"/>
          </a:p>
          <a:p>
            <a:r>
              <a:rPr lang="en-US" sz="3600" dirty="0" smtClean="0">
                <a:solidFill>
                  <a:schemeClr val="accent4">
                    <a:alpha val="99000"/>
                  </a:schemeClr>
                </a:solidFill>
              </a:rPr>
              <a:t>Cloud sends notification</a:t>
            </a:r>
          </a:p>
          <a:p>
            <a:r>
              <a:rPr lang="en-US" sz="3600" dirty="0" smtClean="0">
                <a:solidFill>
                  <a:schemeClr val="accent4">
                    <a:alpha val="99000"/>
                  </a:schemeClr>
                </a:solidFill>
              </a:rPr>
              <a:t>Notification services </a:t>
            </a:r>
            <a:br>
              <a:rPr lang="en-US" sz="3600" dirty="0" smtClean="0">
                <a:solidFill>
                  <a:schemeClr val="accent4">
                    <a:alpha val="99000"/>
                  </a:schemeClr>
                </a:solidFill>
              </a:rPr>
            </a:br>
            <a:r>
              <a:rPr lang="en-US" sz="3600" dirty="0" smtClean="0">
                <a:solidFill>
                  <a:schemeClr val="accent4">
                    <a:alpha val="99000"/>
                  </a:schemeClr>
                </a:solidFill>
              </a:rPr>
              <a:t>pushes to device</a:t>
            </a:r>
          </a:p>
          <a:p>
            <a:r>
              <a:rPr lang="en-US" sz="3600" dirty="0" smtClean="0">
                <a:solidFill>
                  <a:schemeClr val="accent4">
                    <a:alpha val="99000"/>
                  </a:schemeClr>
                </a:solidFill>
              </a:rPr>
              <a:t>Device receives message</a:t>
            </a:r>
            <a:br>
              <a:rPr lang="en-US" sz="3600" dirty="0" smtClean="0">
                <a:solidFill>
                  <a:schemeClr val="accent4">
                    <a:alpha val="99000"/>
                  </a:schemeClr>
                </a:solidFill>
              </a:rPr>
            </a:br>
            <a:r>
              <a:rPr lang="en-US" sz="3600" dirty="0" smtClean="0">
                <a:solidFill>
                  <a:schemeClr val="accent4">
                    <a:alpha val="99000"/>
                  </a:schemeClr>
                </a:solidFill>
              </a:rPr>
              <a:t>and calls to a service</a:t>
            </a:r>
          </a:p>
          <a:p>
            <a:r>
              <a:rPr lang="en-US" sz="3600" dirty="0" smtClean="0">
                <a:solidFill>
                  <a:schemeClr val="accent4">
                    <a:alpha val="99000"/>
                  </a:schemeClr>
                </a:solidFill>
              </a:rPr>
              <a:t>Web Role sends a response</a:t>
            </a:r>
          </a:p>
        </p:txBody>
      </p:sp>
      <p:sp>
        <p:nvSpPr>
          <p:cNvPr id="18" name="Freeform 6"/>
          <p:cNvSpPr>
            <a:spLocks/>
          </p:cNvSpPr>
          <p:nvPr/>
        </p:nvSpPr>
        <p:spPr bwMode="auto">
          <a:xfrm>
            <a:off x="6094413" y="1574156"/>
            <a:ext cx="3998570" cy="26800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tx1">
              <a:lumMod val="10000"/>
              <a:lumOff val="90000"/>
            </a:schemeClr>
          </a:solidFill>
          <a:ln>
            <a:noFill/>
          </a:ln>
        </p:spPr>
        <p:txBody>
          <a:bodyPr vert="horz" wrap="square" lIns="91440" tIns="45720" rIns="91440" bIns="45720" numCol="1" anchor="t" anchorCtr="0" compatLnSpc="1">
            <a:prstTxWarp prst="textNoShape">
              <a:avLst/>
            </a:prstTxWarp>
          </a:bodyPr>
          <a:lstStyle/>
          <a:p>
            <a:endParaRPr lang="en-US"/>
          </a:p>
        </p:txBody>
      </p:sp>
      <p:cxnSp>
        <p:nvCxnSpPr>
          <p:cNvPr id="19" name="Straight Connector 18"/>
          <p:cNvCxnSpPr/>
          <p:nvPr/>
        </p:nvCxnSpPr>
        <p:spPr>
          <a:xfrm flipH="1" flipV="1">
            <a:off x="7970745" y="3975934"/>
            <a:ext cx="1342220" cy="1430953"/>
          </a:xfrm>
          <a:prstGeom prst="line">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0" name="Rectangle 19"/>
          <p:cNvSpPr/>
          <p:nvPr/>
        </p:nvSpPr>
        <p:spPr>
          <a:xfrm>
            <a:off x="8478090" y="3296825"/>
            <a:ext cx="702693" cy="707886"/>
          </a:xfrm>
          <a:prstGeom prst="rect">
            <a:avLst/>
          </a:prstGeom>
        </p:spPr>
        <p:txBody>
          <a:bodyPr wrap="none">
            <a:spAutoFit/>
          </a:bodyPr>
          <a:lstStyle/>
          <a:p>
            <a:r>
              <a:rPr lang="en-US" sz="2000" dirty="0" smtClean="0">
                <a:gradFill>
                  <a:gsLst>
                    <a:gs pos="0">
                      <a:srgbClr val="595959"/>
                    </a:gs>
                    <a:gs pos="86000">
                      <a:srgbClr val="595959"/>
                    </a:gs>
                  </a:gsLst>
                  <a:lin ang="5400000" scaled="0"/>
                </a:gradFill>
                <a:latin typeface="+mj-lt"/>
              </a:rPr>
              <a:t>Web</a:t>
            </a:r>
            <a:br>
              <a:rPr lang="en-US" sz="2000" dirty="0" smtClean="0">
                <a:gradFill>
                  <a:gsLst>
                    <a:gs pos="0">
                      <a:srgbClr val="595959"/>
                    </a:gs>
                    <a:gs pos="86000">
                      <a:srgbClr val="595959"/>
                    </a:gs>
                  </a:gsLst>
                  <a:lin ang="5400000" scaled="0"/>
                </a:gradFill>
                <a:latin typeface="+mj-lt"/>
              </a:rPr>
            </a:br>
            <a:r>
              <a:rPr lang="en-US" sz="2000" dirty="0" smtClean="0">
                <a:gradFill>
                  <a:gsLst>
                    <a:gs pos="0">
                      <a:srgbClr val="595959"/>
                    </a:gs>
                    <a:gs pos="86000">
                      <a:srgbClr val="595959"/>
                    </a:gs>
                  </a:gsLst>
                  <a:lin ang="5400000" scaled="0"/>
                </a:gradFill>
                <a:latin typeface="+mj-lt"/>
              </a:rPr>
              <a:t>Role</a:t>
            </a:r>
            <a:endParaRPr lang="en-US" sz="1200" dirty="0">
              <a:latin typeface="+mj-lt"/>
            </a:endParaRPr>
          </a:p>
        </p:txBody>
      </p:sp>
      <p:sp>
        <p:nvSpPr>
          <p:cNvPr id="21" name="Freeform 17"/>
          <p:cNvSpPr>
            <a:spLocks noEditPoints="1"/>
          </p:cNvSpPr>
          <p:nvPr/>
        </p:nvSpPr>
        <p:spPr bwMode="auto">
          <a:xfrm>
            <a:off x="9300482" y="4654762"/>
            <a:ext cx="874034" cy="1676464"/>
          </a:xfrm>
          <a:custGeom>
            <a:avLst/>
            <a:gdLst>
              <a:gd name="T0" fmla="*/ 1444 w 1550"/>
              <a:gd name="T1" fmla="*/ 0 h 2973"/>
              <a:gd name="T2" fmla="*/ 107 w 1550"/>
              <a:gd name="T3" fmla="*/ 0 h 2973"/>
              <a:gd name="T4" fmla="*/ 0 w 1550"/>
              <a:gd name="T5" fmla="*/ 107 h 2973"/>
              <a:gd name="T6" fmla="*/ 0 w 1550"/>
              <a:gd name="T7" fmla="*/ 2866 h 2973"/>
              <a:gd name="T8" fmla="*/ 107 w 1550"/>
              <a:gd name="T9" fmla="*/ 2973 h 2973"/>
              <a:gd name="T10" fmla="*/ 1444 w 1550"/>
              <a:gd name="T11" fmla="*/ 2973 h 2973"/>
              <a:gd name="T12" fmla="*/ 1550 w 1550"/>
              <a:gd name="T13" fmla="*/ 2866 h 2973"/>
              <a:gd name="T14" fmla="*/ 1550 w 1550"/>
              <a:gd name="T15" fmla="*/ 107 h 2973"/>
              <a:gd name="T16" fmla="*/ 1444 w 1550"/>
              <a:gd name="T17" fmla="*/ 0 h 2973"/>
              <a:gd name="T18" fmla="*/ 411 w 1550"/>
              <a:gd name="T19" fmla="*/ 2722 h 2973"/>
              <a:gd name="T20" fmla="*/ 303 w 1550"/>
              <a:gd name="T21" fmla="*/ 2722 h 2973"/>
              <a:gd name="T22" fmla="*/ 351 w 1550"/>
              <a:gd name="T23" fmla="*/ 2768 h 2973"/>
              <a:gd name="T24" fmla="*/ 310 w 1550"/>
              <a:gd name="T25" fmla="*/ 2768 h 2973"/>
              <a:gd name="T26" fmla="*/ 246 w 1550"/>
              <a:gd name="T27" fmla="*/ 2706 h 2973"/>
              <a:gd name="T28" fmla="*/ 310 w 1550"/>
              <a:gd name="T29" fmla="*/ 2647 h 2973"/>
              <a:gd name="T30" fmla="*/ 351 w 1550"/>
              <a:gd name="T31" fmla="*/ 2647 h 2973"/>
              <a:gd name="T32" fmla="*/ 303 w 1550"/>
              <a:gd name="T33" fmla="*/ 2691 h 2973"/>
              <a:gd name="T34" fmla="*/ 411 w 1550"/>
              <a:gd name="T35" fmla="*/ 2691 h 2973"/>
              <a:gd name="T36" fmla="*/ 411 w 1550"/>
              <a:gd name="T37" fmla="*/ 2722 h 2973"/>
              <a:gd name="T38" fmla="*/ 819 w 1550"/>
              <a:gd name="T39" fmla="*/ 2768 h 2973"/>
              <a:gd name="T40" fmla="*/ 750 w 1550"/>
              <a:gd name="T41" fmla="*/ 2768 h 2973"/>
              <a:gd name="T42" fmla="*/ 685 w 1550"/>
              <a:gd name="T43" fmla="*/ 2748 h 2973"/>
              <a:gd name="T44" fmla="*/ 736 w 1550"/>
              <a:gd name="T45" fmla="*/ 2626 h 2973"/>
              <a:gd name="T46" fmla="*/ 787 w 1550"/>
              <a:gd name="T47" fmla="*/ 2648 h 2973"/>
              <a:gd name="T48" fmla="*/ 865 w 1550"/>
              <a:gd name="T49" fmla="*/ 2648 h 2973"/>
              <a:gd name="T50" fmla="*/ 819 w 1550"/>
              <a:gd name="T51" fmla="*/ 2768 h 2973"/>
              <a:gd name="T52" fmla="*/ 1316 w 1550"/>
              <a:gd name="T53" fmla="*/ 2703 h 2973"/>
              <a:gd name="T54" fmla="*/ 1259 w 1550"/>
              <a:gd name="T55" fmla="*/ 2748 h 2973"/>
              <a:gd name="T56" fmla="*/ 1245 w 1550"/>
              <a:gd name="T57" fmla="*/ 2745 h 2973"/>
              <a:gd name="T58" fmla="*/ 1231 w 1550"/>
              <a:gd name="T59" fmla="*/ 2738 h 2973"/>
              <a:gd name="T60" fmla="*/ 1186 w 1550"/>
              <a:gd name="T61" fmla="*/ 2784 h 2973"/>
              <a:gd name="T62" fmla="*/ 1177 w 1550"/>
              <a:gd name="T63" fmla="*/ 2786 h 2973"/>
              <a:gd name="T64" fmla="*/ 1165 w 1550"/>
              <a:gd name="T65" fmla="*/ 2784 h 2973"/>
              <a:gd name="T66" fmla="*/ 1165 w 1550"/>
              <a:gd name="T67" fmla="*/ 2762 h 2973"/>
              <a:gd name="T68" fmla="*/ 1210 w 1550"/>
              <a:gd name="T69" fmla="*/ 2717 h 2973"/>
              <a:gd name="T70" fmla="*/ 1203 w 1550"/>
              <a:gd name="T71" fmla="*/ 2674 h 2973"/>
              <a:gd name="T72" fmla="*/ 1259 w 1550"/>
              <a:gd name="T73" fmla="*/ 2629 h 2973"/>
              <a:gd name="T74" fmla="*/ 1274 w 1550"/>
              <a:gd name="T75" fmla="*/ 2631 h 2973"/>
              <a:gd name="T76" fmla="*/ 1309 w 1550"/>
              <a:gd name="T77" fmla="*/ 2657 h 2973"/>
              <a:gd name="T78" fmla="*/ 1316 w 1550"/>
              <a:gd name="T79" fmla="*/ 2703 h 2973"/>
              <a:gd name="T80" fmla="*/ 1402 w 1550"/>
              <a:gd name="T81" fmla="*/ 2359 h 2973"/>
              <a:gd name="T82" fmla="*/ 148 w 1550"/>
              <a:gd name="T83" fmla="*/ 2359 h 2973"/>
              <a:gd name="T84" fmla="*/ 148 w 1550"/>
              <a:gd name="T85" fmla="*/ 237 h 2973"/>
              <a:gd name="T86" fmla="*/ 1402 w 1550"/>
              <a:gd name="T87" fmla="*/ 237 h 2973"/>
              <a:gd name="T88" fmla="*/ 1402 w 1550"/>
              <a:gd name="T89" fmla="*/ 2359 h 2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50" h="2973">
                <a:moveTo>
                  <a:pt x="1444" y="0"/>
                </a:moveTo>
                <a:cubicBezTo>
                  <a:pt x="107" y="0"/>
                  <a:pt x="107" y="0"/>
                  <a:pt x="107" y="0"/>
                </a:cubicBezTo>
                <a:cubicBezTo>
                  <a:pt x="48" y="0"/>
                  <a:pt x="0" y="48"/>
                  <a:pt x="0" y="107"/>
                </a:cubicBezTo>
                <a:cubicBezTo>
                  <a:pt x="0" y="2866"/>
                  <a:pt x="0" y="2866"/>
                  <a:pt x="0" y="2866"/>
                </a:cubicBezTo>
                <a:cubicBezTo>
                  <a:pt x="0" y="2925"/>
                  <a:pt x="48" y="2973"/>
                  <a:pt x="107" y="2973"/>
                </a:cubicBezTo>
                <a:cubicBezTo>
                  <a:pt x="1444" y="2973"/>
                  <a:pt x="1444" y="2973"/>
                  <a:pt x="1444" y="2973"/>
                </a:cubicBezTo>
                <a:cubicBezTo>
                  <a:pt x="1503" y="2973"/>
                  <a:pt x="1550" y="2925"/>
                  <a:pt x="1550" y="2866"/>
                </a:cubicBezTo>
                <a:cubicBezTo>
                  <a:pt x="1550" y="107"/>
                  <a:pt x="1550" y="107"/>
                  <a:pt x="1550" y="107"/>
                </a:cubicBezTo>
                <a:cubicBezTo>
                  <a:pt x="1550" y="48"/>
                  <a:pt x="1503" y="0"/>
                  <a:pt x="1444" y="0"/>
                </a:cubicBezTo>
                <a:close/>
                <a:moveTo>
                  <a:pt x="411" y="2722"/>
                </a:moveTo>
                <a:cubicBezTo>
                  <a:pt x="303" y="2722"/>
                  <a:pt x="303" y="2722"/>
                  <a:pt x="303" y="2722"/>
                </a:cubicBezTo>
                <a:cubicBezTo>
                  <a:pt x="351" y="2768"/>
                  <a:pt x="351" y="2768"/>
                  <a:pt x="351" y="2768"/>
                </a:cubicBezTo>
                <a:cubicBezTo>
                  <a:pt x="310" y="2768"/>
                  <a:pt x="310" y="2768"/>
                  <a:pt x="310" y="2768"/>
                </a:cubicBezTo>
                <a:cubicBezTo>
                  <a:pt x="246" y="2706"/>
                  <a:pt x="246" y="2706"/>
                  <a:pt x="246" y="2706"/>
                </a:cubicBezTo>
                <a:cubicBezTo>
                  <a:pt x="310" y="2647"/>
                  <a:pt x="310" y="2647"/>
                  <a:pt x="310" y="2647"/>
                </a:cubicBezTo>
                <a:cubicBezTo>
                  <a:pt x="351" y="2647"/>
                  <a:pt x="351" y="2647"/>
                  <a:pt x="351" y="2647"/>
                </a:cubicBezTo>
                <a:cubicBezTo>
                  <a:pt x="303" y="2691"/>
                  <a:pt x="303" y="2691"/>
                  <a:pt x="303" y="2691"/>
                </a:cubicBezTo>
                <a:cubicBezTo>
                  <a:pt x="411" y="2691"/>
                  <a:pt x="411" y="2691"/>
                  <a:pt x="411" y="2691"/>
                </a:cubicBezTo>
                <a:lnTo>
                  <a:pt x="411" y="2722"/>
                </a:lnTo>
                <a:close/>
                <a:moveTo>
                  <a:pt x="819" y="2768"/>
                </a:moveTo>
                <a:cubicBezTo>
                  <a:pt x="819" y="2768"/>
                  <a:pt x="781" y="2788"/>
                  <a:pt x="750" y="2768"/>
                </a:cubicBezTo>
                <a:cubicBezTo>
                  <a:pt x="718" y="2748"/>
                  <a:pt x="685" y="2748"/>
                  <a:pt x="685" y="2748"/>
                </a:cubicBezTo>
                <a:cubicBezTo>
                  <a:pt x="736" y="2626"/>
                  <a:pt x="736" y="2626"/>
                  <a:pt x="736" y="2626"/>
                </a:cubicBezTo>
                <a:cubicBezTo>
                  <a:pt x="736" y="2626"/>
                  <a:pt x="761" y="2619"/>
                  <a:pt x="787" y="2648"/>
                </a:cubicBezTo>
                <a:cubicBezTo>
                  <a:pt x="814" y="2677"/>
                  <a:pt x="865" y="2648"/>
                  <a:pt x="865" y="2648"/>
                </a:cubicBezTo>
                <a:lnTo>
                  <a:pt x="819" y="2768"/>
                </a:lnTo>
                <a:close/>
                <a:moveTo>
                  <a:pt x="1316" y="2703"/>
                </a:moveTo>
                <a:cubicBezTo>
                  <a:pt x="1311" y="2729"/>
                  <a:pt x="1288" y="2748"/>
                  <a:pt x="1259" y="2748"/>
                </a:cubicBezTo>
                <a:cubicBezTo>
                  <a:pt x="1255" y="2748"/>
                  <a:pt x="1250" y="2745"/>
                  <a:pt x="1245" y="2745"/>
                </a:cubicBezTo>
                <a:cubicBezTo>
                  <a:pt x="1241" y="2743"/>
                  <a:pt x="1236" y="2741"/>
                  <a:pt x="1231" y="2738"/>
                </a:cubicBezTo>
                <a:cubicBezTo>
                  <a:pt x="1231" y="2738"/>
                  <a:pt x="1231" y="2738"/>
                  <a:pt x="1186" y="2784"/>
                </a:cubicBezTo>
                <a:cubicBezTo>
                  <a:pt x="1184" y="2786"/>
                  <a:pt x="1179" y="2786"/>
                  <a:pt x="1177" y="2786"/>
                </a:cubicBezTo>
                <a:cubicBezTo>
                  <a:pt x="1172" y="2786"/>
                  <a:pt x="1170" y="2786"/>
                  <a:pt x="1165" y="2784"/>
                </a:cubicBezTo>
                <a:cubicBezTo>
                  <a:pt x="1161" y="2776"/>
                  <a:pt x="1161" y="2767"/>
                  <a:pt x="1165" y="2762"/>
                </a:cubicBezTo>
                <a:cubicBezTo>
                  <a:pt x="1165" y="2762"/>
                  <a:pt x="1165" y="2762"/>
                  <a:pt x="1210" y="2717"/>
                </a:cubicBezTo>
                <a:cubicBezTo>
                  <a:pt x="1203" y="2705"/>
                  <a:pt x="1200" y="2688"/>
                  <a:pt x="1203" y="2674"/>
                </a:cubicBezTo>
                <a:cubicBezTo>
                  <a:pt x="1210" y="2648"/>
                  <a:pt x="1234" y="2629"/>
                  <a:pt x="1259" y="2629"/>
                </a:cubicBezTo>
                <a:cubicBezTo>
                  <a:pt x="1264" y="2629"/>
                  <a:pt x="1269" y="2629"/>
                  <a:pt x="1274" y="2631"/>
                </a:cubicBezTo>
                <a:cubicBezTo>
                  <a:pt x="1290" y="2633"/>
                  <a:pt x="1302" y="2643"/>
                  <a:pt x="1309" y="2657"/>
                </a:cubicBezTo>
                <a:cubicBezTo>
                  <a:pt x="1318" y="2672"/>
                  <a:pt x="1321" y="2686"/>
                  <a:pt x="1316" y="2703"/>
                </a:cubicBezTo>
                <a:close/>
                <a:moveTo>
                  <a:pt x="1402" y="2359"/>
                </a:moveTo>
                <a:cubicBezTo>
                  <a:pt x="148" y="2359"/>
                  <a:pt x="148" y="2359"/>
                  <a:pt x="148" y="2359"/>
                </a:cubicBezTo>
                <a:cubicBezTo>
                  <a:pt x="148" y="237"/>
                  <a:pt x="148" y="237"/>
                  <a:pt x="148" y="237"/>
                </a:cubicBezTo>
                <a:cubicBezTo>
                  <a:pt x="1402" y="237"/>
                  <a:pt x="1402" y="237"/>
                  <a:pt x="1402" y="237"/>
                </a:cubicBezTo>
                <a:lnTo>
                  <a:pt x="1402" y="2359"/>
                </a:ln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cxnSp>
        <p:nvCxnSpPr>
          <p:cNvPr id="27" name="Straight Arrow Connector 26"/>
          <p:cNvCxnSpPr/>
          <p:nvPr/>
        </p:nvCxnSpPr>
        <p:spPr>
          <a:xfrm flipH="1">
            <a:off x="10208871" y="3680749"/>
            <a:ext cx="1296364" cy="1794076"/>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sp>
        <p:nvSpPr>
          <p:cNvPr id="28" name="Rectangle 27"/>
          <p:cNvSpPr/>
          <p:nvPr/>
        </p:nvSpPr>
        <p:spPr bwMode="auto">
          <a:xfrm>
            <a:off x="10746749"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dirty="0">
                <a:solidFill>
                  <a:schemeClr val="lt1">
                    <a:alpha val="99000"/>
                  </a:schemeClr>
                </a:solidFill>
              </a:rPr>
              <a:t>*NS</a:t>
            </a:r>
          </a:p>
        </p:txBody>
      </p:sp>
      <p:cxnSp>
        <p:nvCxnSpPr>
          <p:cNvPr id="29" name="Straight Arrow Connector 28"/>
          <p:cNvCxnSpPr/>
          <p:nvPr/>
        </p:nvCxnSpPr>
        <p:spPr>
          <a:xfrm>
            <a:off x="8461094" y="3148314"/>
            <a:ext cx="2222339" cy="0"/>
          </a:xfrm>
          <a:prstGeom prst="straightConnector1">
            <a:avLst/>
          </a:prstGeom>
          <a:ln w="34925">
            <a:solidFill>
              <a:schemeClr val="accent1"/>
            </a:solidFill>
            <a:tailEnd type="triangle"/>
          </a:ln>
        </p:spPr>
        <p:style>
          <a:lnRef idx="2">
            <a:schemeClr val="accent4"/>
          </a:lnRef>
          <a:fillRef idx="1">
            <a:schemeClr val="lt1"/>
          </a:fillRef>
          <a:effectRef idx="0">
            <a:schemeClr val="accent4"/>
          </a:effectRef>
          <a:fontRef idx="minor">
            <a:schemeClr val="dk1"/>
          </a:fontRef>
        </p:style>
      </p:cxnSp>
      <p:cxnSp>
        <p:nvCxnSpPr>
          <p:cNvPr id="30" name="Straight Connector 29"/>
          <p:cNvCxnSpPr/>
          <p:nvPr/>
        </p:nvCxnSpPr>
        <p:spPr>
          <a:xfrm flipH="1" flipV="1">
            <a:off x="8125428" y="3842795"/>
            <a:ext cx="1111170" cy="1203768"/>
          </a:xfrm>
          <a:prstGeom prst="line">
            <a:avLst/>
          </a:prstGeom>
          <a:ln w="34925">
            <a:solidFill>
              <a:schemeClr val="accent1"/>
            </a:solidFill>
            <a:headEnd type="triangle"/>
            <a:tailEnd type="none"/>
          </a:ln>
        </p:spPr>
        <p:style>
          <a:lnRef idx="2">
            <a:schemeClr val="accent4"/>
          </a:lnRef>
          <a:fillRef idx="1">
            <a:schemeClr val="lt1"/>
          </a:fillRef>
          <a:effectRef idx="0">
            <a:schemeClr val="accent4"/>
          </a:effectRef>
          <a:fontRef idx="minor">
            <a:schemeClr val="dk1"/>
          </a:fontRef>
        </p:style>
      </p:cxnSp>
      <p:grpSp>
        <p:nvGrpSpPr>
          <p:cNvPr id="22" name="Group 21"/>
          <p:cNvGrpSpPr/>
          <p:nvPr/>
        </p:nvGrpSpPr>
        <p:grpSpPr>
          <a:xfrm>
            <a:off x="7285672" y="2730134"/>
            <a:ext cx="1177607" cy="1177607"/>
            <a:chOff x="7285672" y="2730134"/>
            <a:chExt cx="1177607" cy="1177607"/>
          </a:xfrm>
        </p:grpSpPr>
        <p:sp>
          <p:nvSpPr>
            <p:cNvPr id="23" name="Rectangle 22"/>
            <p:cNvSpPr/>
            <p:nvPr/>
          </p:nvSpPr>
          <p:spPr bwMode="auto">
            <a:xfrm>
              <a:off x="7285672" y="2730134"/>
              <a:ext cx="1177607" cy="11776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4000" dirty="0">
                <a:gradFill>
                  <a:gsLst>
                    <a:gs pos="0">
                      <a:srgbClr val="FFFFFF"/>
                    </a:gs>
                    <a:gs pos="100000">
                      <a:srgbClr val="FFFFFF"/>
                    </a:gs>
                  </a:gsLst>
                  <a:lin ang="5400000" scaled="0"/>
                </a:gradFill>
                <a:latin typeface="Segoe UI Light" pitchFamily="34" charset="0"/>
              </a:endParaRPr>
            </a:p>
          </p:txBody>
        </p:sp>
        <p:grpSp>
          <p:nvGrpSpPr>
            <p:cNvPr id="24" name="Group 23"/>
            <p:cNvGrpSpPr/>
            <p:nvPr/>
          </p:nvGrpSpPr>
          <p:grpSpPr bwMode="black">
            <a:xfrm>
              <a:off x="7450132" y="2858980"/>
              <a:ext cx="897912" cy="920540"/>
              <a:chOff x="8587171" y="5108012"/>
              <a:chExt cx="1184275" cy="1214438"/>
            </a:xfrm>
            <a:solidFill>
              <a:schemeClr val="bg1"/>
            </a:solidFill>
          </p:grpSpPr>
          <p:sp>
            <p:nvSpPr>
              <p:cNvPr id="25" name="Freeform 43"/>
              <p:cNvSpPr>
                <a:spLocks noEditPoints="1"/>
              </p:cNvSpPr>
              <p:nvPr/>
            </p:nvSpPr>
            <p:spPr bwMode="black">
              <a:xfrm>
                <a:off x="8587171"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26"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grpSp>
    </p:spTree>
    <p:extLst>
      <p:ext uri="{BB962C8B-B14F-4D97-AF65-F5344CB8AC3E}">
        <p14:creationId xmlns:p14="http://schemas.microsoft.com/office/powerpoint/2010/main" val="28429610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a:t>
            </a:r>
            <a:r>
              <a:rPr lang="en-US" dirty="0"/>
              <a:t>Services</a:t>
            </a:r>
          </a:p>
        </p:txBody>
      </p:sp>
      <p:sp>
        <p:nvSpPr>
          <p:cNvPr id="3" name="Text Placeholder 2"/>
          <p:cNvSpPr>
            <a:spLocks noGrp="1"/>
          </p:cNvSpPr>
          <p:nvPr>
            <p:ph type="body" sz="quarter" idx="10"/>
          </p:nvPr>
        </p:nvSpPr>
        <p:spPr/>
        <p:txBody>
          <a:bodyPr/>
          <a:lstStyle/>
          <a:p>
            <a:r>
              <a:rPr lang="en-US" dirty="0" smtClean="0">
                <a:solidFill>
                  <a:schemeClr val="accent4">
                    <a:alpha val="99000"/>
                  </a:schemeClr>
                </a:solidFill>
              </a:rPr>
              <a:t>Content Delivery Network (CDN)</a:t>
            </a:r>
          </a:p>
          <a:p>
            <a:r>
              <a:rPr lang="en-US" dirty="0" smtClean="0">
                <a:solidFill>
                  <a:schemeClr val="accent4">
                    <a:alpha val="99000"/>
                  </a:schemeClr>
                </a:solidFill>
              </a:rPr>
              <a:t>Traffic Manager</a:t>
            </a:r>
          </a:p>
          <a:p>
            <a:r>
              <a:rPr lang="en-US" dirty="0" smtClean="0">
                <a:solidFill>
                  <a:schemeClr val="accent4">
                    <a:alpha val="99000"/>
                  </a:schemeClr>
                </a:solidFill>
              </a:rPr>
              <a:t>SQL Azure Data Sync</a:t>
            </a:r>
          </a:p>
          <a:p>
            <a:r>
              <a:rPr lang="en-US" dirty="0" smtClean="0">
                <a:solidFill>
                  <a:schemeClr val="accent4">
                    <a:alpha val="99000"/>
                  </a:schemeClr>
                </a:solidFill>
              </a:rPr>
              <a:t>Caching</a:t>
            </a:r>
          </a:p>
        </p:txBody>
      </p:sp>
      <p:sp>
        <p:nvSpPr>
          <p:cNvPr id="4" name="Freeform 25"/>
          <p:cNvSpPr>
            <a:spLocks noEditPoints="1"/>
          </p:cNvSpPr>
          <p:nvPr/>
        </p:nvSpPr>
        <p:spPr bwMode="black">
          <a:xfrm>
            <a:off x="7228682" y="2233210"/>
            <a:ext cx="3474628" cy="2958550"/>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71894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094413" y="2238693"/>
            <a:ext cx="5583237" cy="42031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mtClean="0"/>
              <a:t>Windows Azure Toolkits for Devices</a:t>
            </a:r>
            <a:endParaRPr lang="en-US" dirty="0"/>
          </a:p>
        </p:txBody>
      </p:sp>
      <p:sp>
        <p:nvSpPr>
          <p:cNvPr id="3" name="Content Placeholder 2"/>
          <p:cNvSpPr>
            <a:spLocks noGrp="1"/>
          </p:cNvSpPr>
          <p:nvPr>
            <p:ph type="body" sz="quarter" idx="10"/>
          </p:nvPr>
        </p:nvSpPr>
        <p:spPr/>
        <p:txBody>
          <a:bodyPr/>
          <a:lstStyle/>
          <a:p>
            <a:r>
              <a:rPr lang="en-US" dirty="0" smtClean="0">
                <a:solidFill>
                  <a:schemeClr val="accent4">
                    <a:alpha val="99000"/>
                  </a:schemeClr>
                </a:solidFill>
              </a:rPr>
              <a:t>Easier for device developers to use Windows Azure</a:t>
            </a:r>
          </a:p>
          <a:p>
            <a:pPr lvl="1"/>
            <a:r>
              <a:rPr lang="en-US" dirty="0" smtClean="0"/>
              <a:t>Windows Phone: </a:t>
            </a:r>
            <a:r>
              <a:rPr lang="en-US" dirty="0" smtClean="0">
                <a:hlinkClick r:id="rId3"/>
              </a:rPr>
              <a:t>http://bit.ly/watwp7</a:t>
            </a:r>
            <a:r>
              <a:rPr lang="en-US" dirty="0" smtClean="0"/>
              <a:t> </a:t>
            </a:r>
          </a:p>
          <a:p>
            <a:pPr lvl="1"/>
            <a:r>
              <a:rPr lang="en-US" dirty="0" err="1" smtClean="0"/>
              <a:t>iOS</a:t>
            </a:r>
            <a:r>
              <a:rPr lang="en-US" dirty="0" smtClean="0"/>
              <a:t>: </a:t>
            </a:r>
            <a:r>
              <a:rPr lang="en-US" dirty="0" smtClean="0">
                <a:hlinkClick r:id="rId4"/>
              </a:rPr>
              <a:t>http://bit.ly/watios</a:t>
            </a:r>
            <a:endParaRPr lang="en-US" dirty="0" smtClean="0"/>
          </a:p>
          <a:p>
            <a:pPr lvl="1"/>
            <a:r>
              <a:rPr lang="en-US" dirty="0" smtClean="0"/>
              <a:t>Android: </a:t>
            </a:r>
            <a:r>
              <a:rPr lang="en-US" dirty="0" smtClean="0">
                <a:hlinkClick r:id="rId5"/>
              </a:rPr>
              <a:t>http://bit.ly/watandroid</a:t>
            </a:r>
            <a:endParaRPr lang="en-US" dirty="0" smtClean="0"/>
          </a:p>
          <a:p>
            <a:pPr lvl="1"/>
            <a:endParaRPr lang="en-US" dirty="0" smtClean="0"/>
          </a:p>
          <a:p>
            <a:r>
              <a:rPr lang="en-US" dirty="0" smtClean="0">
                <a:solidFill>
                  <a:schemeClr val="accent4">
                    <a:alpha val="99000"/>
                  </a:schemeClr>
                </a:solidFill>
              </a:rPr>
              <a:t>Toolkits include:</a:t>
            </a:r>
          </a:p>
          <a:p>
            <a:pPr lvl="1"/>
            <a:r>
              <a:rPr lang="en-US" dirty="0" smtClean="0"/>
              <a:t>Native libraries (e.g. .NET, Objective-C)</a:t>
            </a:r>
          </a:p>
          <a:p>
            <a:pPr lvl="1"/>
            <a:r>
              <a:rPr lang="en-US" dirty="0" smtClean="0"/>
              <a:t>Samples</a:t>
            </a:r>
          </a:p>
          <a:p>
            <a:pPr lvl="1"/>
            <a:r>
              <a:rPr lang="en-US" dirty="0" smtClean="0"/>
              <a:t>Project templates</a:t>
            </a:r>
          </a:p>
          <a:p>
            <a:pPr lvl="1"/>
            <a:r>
              <a:rPr lang="en-US" dirty="0" smtClean="0"/>
              <a:t>Documentation</a:t>
            </a:r>
          </a:p>
          <a:p>
            <a:pPr lvl="1"/>
            <a:endParaRPr lang="en-US" dirty="0" smtClean="0"/>
          </a:p>
          <a:p>
            <a:r>
              <a:rPr lang="en-US" dirty="0" smtClean="0">
                <a:solidFill>
                  <a:schemeClr val="accent4">
                    <a:alpha val="99000"/>
                  </a:schemeClr>
                </a:solidFill>
              </a:rPr>
              <a:t>In Action</a:t>
            </a:r>
          </a:p>
          <a:p>
            <a:pPr lvl="1"/>
            <a:r>
              <a:rPr lang="en-US" dirty="0" err="1" smtClean="0"/>
              <a:t>BabelCam</a:t>
            </a:r>
            <a:r>
              <a:rPr lang="en-US" dirty="0" smtClean="0"/>
              <a:t> for Windows Phone</a:t>
            </a:r>
          </a:p>
          <a:p>
            <a:endParaRPr lang="en-US" dirty="0"/>
          </a:p>
        </p:txBody>
      </p:sp>
      <p:pic>
        <p:nvPicPr>
          <p:cNvPr id="7" name="Picture 6" descr="D:\Clean\AndroidImage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50463" y="3000238"/>
            <a:ext cx="3731852" cy="27256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D:\Clean\iOSImage3.t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17585" y="2476020"/>
            <a:ext cx="1389545" cy="2611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wwegner\Desktop\WP7.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1722" y="3841470"/>
            <a:ext cx="1349338" cy="2491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6742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Toolkit for Windows 8</a:t>
            </a:r>
            <a:endParaRPr lang="en-US" dirty="0"/>
          </a:p>
        </p:txBody>
      </p:sp>
      <p:sp>
        <p:nvSpPr>
          <p:cNvPr id="3" name="Content Placeholder 2"/>
          <p:cNvSpPr>
            <a:spLocks noGrp="1"/>
          </p:cNvSpPr>
          <p:nvPr>
            <p:ph type="body" sz="quarter" idx="10"/>
          </p:nvPr>
        </p:nvSpPr>
        <p:spPr>
          <a:xfrm>
            <a:off x="519112" y="1447799"/>
            <a:ext cx="11149013" cy="5401479"/>
          </a:xfrm>
        </p:spPr>
        <p:txBody>
          <a:bodyPr/>
          <a:lstStyle/>
          <a:p>
            <a:r>
              <a:rPr lang="en-US" sz="3600" dirty="0" smtClean="0">
                <a:solidFill>
                  <a:schemeClr val="accent4">
                    <a:alpha val="99000"/>
                  </a:schemeClr>
                </a:solidFill>
              </a:rPr>
              <a:t>Deliver a Push Notification Cloud Service with ease.</a:t>
            </a:r>
          </a:p>
          <a:p>
            <a:r>
              <a:rPr lang="en-US" sz="3600" dirty="0" smtClean="0">
                <a:solidFill>
                  <a:schemeClr val="accent4">
                    <a:alpha val="99000"/>
                  </a:schemeClr>
                </a:solidFill>
              </a:rPr>
              <a:t>VS 2010 Project Template for Windows Azure</a:t>
            </a:r>
          </a:p>
          <a:p>
            <a:r>
              <a:rPr lang="en-US" sz="3600" dirty="0" err="1" smtClean="0">
                <a:solidFill>
                  <a:schemeClr val="accent4">
                    <a:alpha val="99000"/>
                  </a:schemeClr>
                </a:solidFill>
              </a:rPr>
              <a:t>Dev</a:t>
            </a:r>
            <a:r>
              <a:rPr lang="en-US" sz="3600" dirty="0" smtClean="0">
                <a:solidFill>
                  <a:schemeClr val="accent4">
                    <a:alpha val="99000"/>
                  </a:schemeClr>
                </a:solidFill>
              </a:rPr>
              <a:t> 11 Project for Client</a:t>
            </a:r>
          </a:p>
          <a:p>
            <a:r>
              <a:rPr lang="en-US" sz="3600" dirty="0" smtClean="0">
                <a:solidFill>
                  <a:schemeClr val="accent4">
                    <a:alpha val="99000"/>
                  </a:schemeClr>
                </a:solidFill>
              </a:rPr>
              <a:t>Samples:</a:t>
            </a:r>
          </a:p>
          <a:p>
            <a:pPr lvl="1"/>
            <a:r>
              <a:rPr lang="en-US" dirty="0" smtClean="0"/>
              <a:t>ACS Metro Style App</a:t>
            </a:r>
          </a:p>
          <a:p>
            <a:pPr lvl="1"/>
            <a:r>
              <a:rPr lang="en-US" dirty="0" smtClean="0"/>
              <a:t>Margie’s Travel</a:t>
            </a:r>
          </a:p>
          <a:p>
            <a:pPr lvl="1"/>
            <a:r>
              <a:rPr lang="en-US" dirty="0" smtClean="0"/>
              <a:t>Push Notification Worker</a:t>
            </a:r>
          </a:p>
          <a:p>
            <a:pPr lvl="1"/>
            <a:endParaRPr lang="en-US" dirty="0" smtClean="0"/>
          </a:p>
          <a:p>
            <a:r>
              <a:rPr lang="en-US" sz="3600" dirty="0" smtClean="0">
                <a:solidFill>
                  <a:schemeClr val="accent4">
                    <a:alpha val="99000"/>
                  </a:schemeClr>
                </a:solidFill>
              </a:rPr>
              <a:t>Documentation</a:t>
            </a:r>
          </a:p>
          <a:p>
            <a:r>
              <a:rPr lang="en-US" sz="3600" dirty="0" smtClean="0">
                <a:solidFill>
                  <a:schemeClr val="accent4">
                    <a:alpha val="99000"/>
                  </a:schemeClr>
                </a:solidFill>
              </a:rPr>
              <a:t>Download at: </a:t>
            </a:r>
            <a:r>
              <a:rPr lang="en-US" sz="3600" dirty="0" smtClean="0">
                <a:hlinkClick r:id="rId3"/>
              </a:rPr>
              <a:t>http://watwindows8.codeplex.com/</a:t>
            </a:r>
            <a:endParaRPr lang="en-US" sz="3600" dirty="0" smtClean="0"/>
          </a:p>
          <a:p>
            <a:endParaRPr lang="en-US"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7422" y="2674321"/>
            <a:ext cx="2606634" cy="2770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2726120"/>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mtClean="0"/>
              <a:t>Gaming</a:t>
            </a:r>
            <a:endParaRPr lang="en-US" dirty="0"/>
          </a:p>
        </p:txBody>
      </p:sp>
      <p:pic>
        <p:nvPicPr>
          <p:cNvPr id="6" name="Picture 20"/>
          <p:cNvPicPr>
            <a:picLocks noChangeAspect="1" noChangeArrowheads="1"/>
          </p:cNvPicPr>
          <p:nvPr/>
        </p:nvPicPr>
        <p:blipFill>
          <a:blip r:embed="rId2" cstate="print">
            <a:lum bright="100000"/>
            <a:extLst>
              <a:ext uri="{28A0092B-C50C-407E-A947-70E740481C1C}">
                <a14:useLocalDpi xmlns:a14="http://schemas.microsoft.com/office/drawing/2010/main" val="0"/>
              </a:ext>
            </a:extLst>
          </a:blip>
          <a:srcRect/>
          <a:stretch>
            <a:fillRect/>
          </a:stretch>
        </p:blipFill>
        <p:spPr bwMode="black">
          <a:xfrm>
            <a:off x="7187878" y="1441450"/>
            <a:ext cx="3439710" cy="2581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97227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Brown Field</a:t>
            </a:r>
            <a:endParaRPr lang="en-US" dirty="0"/>
          </a:p>
        </p:txBody>
      </p:sp>
      <p:sp>
        <p:nvSpPr>
          <p:cNvPr id="3" name="Content Placeholder 2"/>
          <p:cNvSpPr>
            <a:spLocks noGrp="1"/>
          </p:cNvSpPr>
          <p:nvPr>
            <p:ph type="body" sz="quarter" idx="10"/>
          </p:nvPr>
        </p:nvSpPr>
        <p:spPr/>
        <p:txBody>
          <a:bodyPr/>
          <a:lstStyle/>
          <a:p>
            <a:pPr lvl="1"/>
            <a:endParaRPr lang="en-US" smtClean="0"/>
          </a:p>
          <a:p>
            <a:pPr lvl="1"/>
            <a:endParaRPr lang="en-US" dirty="0"/>
          </a:p>
        </p:txBody>
      </p:sp>
      <p:pic>
        <p:nvPicPr>
          <p:cNvPr id="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18" y="1524000"/>
            <a:ext cx="3038423" cy="3292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9212" y="1524001"/>
            <a:ext cx="3662671" cy="4850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01096" y="1498641"/>
            <a:ext cx="4579932" cy="48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93" y="1524000"/>
            <a:ext cx="11151839" cy="49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5556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19113" y="1446213"/>
            <a:ext cx="11158538" cy="420314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n-US" dirty="0" smtClean="0"/>
              <a:t>Features of Connected Games</a:t>
            </a:r>
            <a:endParaRPr lang="en-US" dirty="0"/>
          </a:p>
        </p:txBody>
      </p:sp>
      <p:pic>
        <p:nvPicPr>
          <p:cNvPr id="2052" name="Picture 4" descr="\\tkzaw-pro-19\mydocs3\ntotten\My Documents\My Pictures\Game Devices\StartDefault_US_green_we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875" y="1861253"/>
            <a:ext cx="1229337" cy="2212806"/>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tkzaw-pro-19\mydocs3\ntotten\My Documents\My Pictures\Game Devices\Google-Nexus-S-front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1650" y="1918623"/>
            <a:ext cx="1064160" cy="20712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9638"/>
          <a:stretch/>
        </p:blipFill>
        <p:spPr bwMode="auto">
          <a:xfrm>
            <a:off x="1416201" y="4540041"/>
            <a:ext cx="3307999" cy="955413"/>
          </a:xfrm>
          <a:prstGeom prst="rect">
            <a:avLst/>
          </a:prstGeom>
          <a:noFill/>
          <a:extLst/>
        </p:spPr>
      </p:pic>
      <p:pic>
        <p:nvPicPr>
          <p:cNvPr id="2061" name="Picture 13" descr="\\tkzaw-pro-19\mydocs3\ntotten\My Documents\My Pictures\Game Devices\n_1234209334_facebook_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83987" y="4599219"/>
            <a:ext cx="2442334" cy="809716"/>
          </a:xfrm>
          <a:prstGeom prst="rect">
            <a:avLst/>
          </a:prstGeom>
          <a:solidFill>
            <a:schemeClr val="bg1"/>
          </a:solidFill>
          <a:ln>
            <a:noFill/>
          </a:ln>
          <a:effectLst>
            <a:outerShdw blurRad="50800" dist="25400" dir="2700000" algn="tl" rotWithShape="0">
              <a:prstClr val="black">
                <a:alpha val="10000"/>
              </a:prstClr>
            </a:outerShdw>
          </a:effectLs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1318" y="1647283"/>
            <a:ext cx="4787672" cy="2689076"/>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pic>
        <p:nvPicPr>
          <p:cNvPr id="13" name="Picture 2" descr="C:\Users\Greg\Desktop\Misc\8-10-11\iphone4_2up_front_sid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6128" y="1898650"/>
            <a:ext cx="1227551" cy="221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156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Features of Connected Games</a:t>
            </a:r>
            <a:endParaRPr lang="en-US" dirty="0"/>
          </a:p>
        </p:txBody>
      </p:sp>
      <p:sp>
        <p:nvSpPr>
          <p:cNvPr id="3" name="Content Placeholder 2"/>
          <p:cNvSpPr>
            <a:spLocks noGrp="1"/>
          </p:cNvSpPr>
          <p:nvPr>
            <p:ph type="body" sz="quarter" idx="10"/>
          </p:nvPr>
        </p:nvSpPr>
        <p:spPr>
          <a:xfrm>
            <a:off x="519113" y="1447799"/>
            <a:ext cx="6724836" cy="3785652"/>
          </a:xfrm>
        </p:spPr>
        <p:txBody>
          <a:bodyPr/>
          <a:lstStyle/>
          <a:p>
            <a:r>
              <a:rPr lang="en-US" dirty="0" smtClean="0">
                <a:solidFill>
                  <a:schemeClr val="accent2">
                    <a:alpha val="99000"/>
                  </a:schemeClr>
                </a:solidFill>
              </a:rPr>
              <a:t>Authentication</a:t>
            </a:r>
          </a:p>
          <a:p>
            <a:r>
              <a:rPr lang="en-US" dirty="0" smtClean="0">
                <a:solidFill>
                  <a:schemeClr val="accent2">
                    <a:alpha val="99000"/>
                  </a:schemeClr>
                </a:solidFill>
              </a:rPr>
              <a:t>User Settings</a:t>
            </a:r>
          </a:p>
          <a:p>
            <a:r>
              <a:rPr lang="en-US" dirty="0" smtClean="0">
                <a:solidFill>
                  <a:schemeClr val="accent2">
                    <a:alpha val="99000"/>
                  </a:schemeClr>
                </a:solidFill>
              </a:rPr>
              <a:t>State Storage</a:t>
            </a:r>
          </a:p>
          <a:p>
            <a:r>
              <a:rPr lang="en-US" dirty="0" smtClean="0">
                <a:solidFill>
                  <a:schemeClr val="accent2">
                    <a:alpha val="99000"/>
                  </a:schemeClr>
                </a:solidFill>
              </a:rPr>
              <a:t>Real-Time Communication</a:t>
            </a:r>
          </a:p>
          <a:p>
            <a:r>
              <a:rPr lang="en-US" dirty="0" smtClean="0">
                <a:solidFill>
                  <a:schemeClr val="accent2">
                    <a:alpha val="99000"/>
                  </a:schemeClr>
                </a:solidFill>
              </a:rPr>
              <a:t>Game Services: i.e. Leaderboard </a:t>
            </a:r>
            <a:br>
              <a:rPr lang="en-US" dirty="0" smtClean="0">
                <a:solidFill>
                  <a:schemeClr val="accent2">
                    <a:alpha val="99000"/>
                  </a:schemeClr>
                </a:solidFill>
              </a:rPr>
            </a:br>
            <a:r>
              <a:rPr lang="en-US" dirty="0" smtClean="0">
                <a:solidFill>
                  <a:schemeClr val="accent2">
                    <a:alpha val="99000"/>
                  </a:schemeClr>
                </a:solidFill>
              </a:rPr>
              <a:t>&amp; </a:t>
            </a:r>
            <a:r>
              <a:rPr lang="en-US" dirty="0">
                <a:solidFill>
                  <a:schemeClr val="accent2">
                    <a:alpha val="99000"/>
                  </a:schemeClr>
                </a:solidFill>
              </a:rPr>
              <a:t>Achievements</a:t>
            </a:r>
          </a:p>
        </p:txBody>
      </p:sp>
      <p:sp>
        <p:nvSpPr>
          <p:cNvPr id="6" name="Freeform 19"/>
          <p:cNvSpPr>
            <a:spLocks/>
          </p:cNvSpPr>
          <p:nvPr/>
        </p:nvSpPr>
        <p:spPr bwMode="black">
          <a:xfrm>
            <a:off x="8224170" y="1653326"/>
            <a:ext cx="2260878" cy="3633898"/>
          </a:xfrm>
          <a:custGeom>
            <a:avLst/>
            <a:gdLst>
              <a:gd name="T0" fmla="*/ 1691 w 1694"/>
              <a:gd name="T1" fmla="*/ 1046 h 2719"/>
              <a:gd name="T2" fmla="*/ 1681 w 1694"/>
              <a:gd name="T3" fmla="*/ 869 h 2719"/>
              <a:gd name="T4" fmla="*/ 1679 w 1694"/>
              <a:gd name="T5" fmla="*/ 836 h 2719"/>
              <a:gd name="T6" fmla="*/ 1653 w 1694"/>
              <a:gd name="T7" fmla="*/ 815 h 2719"/>
              <a:gd name="T8" fmla="*/ 1050 w 1694"/>
              <a:gd name="T9" fmla="*/ 332 h 2719"/>
              <a:gd name="T10" fmla="*/ 1027 w 1694"/>
              <a:gd name="T11" fmla="*/ 48 h 2719"/>
              <a:gd name="T12" fmla="*/ 898 w 1694"/>
              <a:gd name="T13" fmla="*/ 0 h 2719"/>
              <a:gd name="T14" fmla="*/ 647 w 1694"/>
              <a:gd name="T15" fmla="*/ 224 h 2719"/>
              <a:gd name="T16" fmla="*/ 37 w 1694"/>
              <a:gd name="T17" fmla="*/ 1034 h 2719"/>
              <a:gd name="T18" fmla="*/ 1 w 1694"/>
              <a:gd name="T19" fmla="*/ 1735 h 2719"/>
              <a:gd name="T20" fmla="*/ 2 w 1694"/>
              <a:gd name="T21" fmla="*/ 1760 h 2719"/>
              <a:gd name="T22" fmla="*/ 3 w 1694"/>
              <a:gd name="T23" fmla="*/ 1947 h 2719"/>
              <a:gd name="T24" fmla="*/ 3 w 1694"/>
              <a:gd name="T25" fmla="*/ 2022 h 2719"/>
              <a:gd name="T26" fmla="*/ 78 w 1694"/>
              <a:gd name="T27" fmla="*/ 2022 h 2719"/>
              <a:gd name="T28" fmla="*/ 284 w 1694"/>
              <a:gd name="T29" fmla="*/ 2149 h 2719"/>
              <a:gd name="T30" fmla="*/ 78 w 1694"/>
              <a:gd name="T31" fmla="*/ 2276 h 2719"/>
              <a:gd name="T32" fmla="*/ 3 w 1694"/>
              <a:gd name="T33" fmla="*/ 2276 h 2719"/>
              <a:gd name="T34" fmla="*/ 3 w 1694"/>
              <a:gd name="T35" fmla="*/ 2351 h 2719"/>
              <a:gd name="T36" fmla="*/ 4 w 1694"/>
              <a:gd name="T37" fmla="*/ 2643 h 2719"/>
              <a:gd name="T38" fmla="*/ 4 w 1694"/>
              <a:gd name="T39" fmla="*/ 2719 h 2719"/>
              <a:gd name="T40" fmla="*/ 1318 w 1694"/>
              <a:gd name="T41" fmla="*/ 2719 h 2719"/>
              <a:gd name="T42" fmla="*/ 1318 w 1694"/>
              <a:gd name="T43" fmla="*/ 2643 h 2719"/>
              <a:gd name="T44" fmla="*/ 1318 w 1694"/>
              <a:gd name="T45" fmla="*/ 2351 h 2719"/>
              <a:gd name="T46" fmla="*/ 1318 w 1694"/>
              <a:gd name="T47" fmla="*/ 2275 h 2719"/>
              <a:gd name="T48" fmla="*/ 1243 w 1694"/>
              <a:gd name="T49" fmla="*/ 2276 h 2719"/>
              <a:gd name="T50" fmla="*/ 1241 w 1694"/>
              <a:gd name="T51" fmla="*/ 2276 h 2719"/>
              <a:gd name="T52" fmla="*/ 1239 w 1694"/>
              <a:gd name="T53" fmla="*/ 2276 h 2719"/>
              <a:gd name="T54" fmla="*/ 1032 w 1694"/>
              <a:gd name="T55" fmla="*/ 2149 h 2719"/>
              <a:gd name="T56" fmla="*/ 1239 w 1694"/>
              <a:gd name="T57" fmla="*/ 2022 h 2719"/>
              <a:gd name="T58" fmla="*/ 1242 w 1694"/>
              <a:gd name="T59" fmla="*/ 2022 h 2719"/>
              <a:gd name="T60" fmla="*/ 1318 w 1694"/>
              <a:gd name="T61" fmla="*/ 2022 h 2719"/>
              <a:gd name="T62" fmla="*/ 1318 w 1694"/>
              <a:gd name="T63" fmla="*/ 1947 h 2719"/>
              <a:gd name="T64" fmla="*/ 1127 w 1694"/>
              <a:gd name="T65" fmla="*/ 1362 h 2719"/>
              <a:gd name="T66" fmla="*/ 1056 w 1694"/>
              <a:gd name="T67" fmla="*/ 1282 h 2719"/>
              <a:gd name="T68" fmla="*/ 880 w 1694"/>
              <a:gd name="T69" fmla="*/ 1056 h 2719"/>
              <a:gd name="T70" fmla="*/ 1050 w 1694"/>
              <a:gd name="T71" fmla="*/ 1114 h 2719"/>
              <a:gd name="T72" fmla="*/ 1290 w 1694"/>
              <a:gd name="T73" fmla="*/ 1121 h 2719"/>
              <a:gd name="T74" fmla="*/ 1346 w 1694"/>
              <a:gd name="T75" fmla="*/ 1202 h 2719"/>
              <a:gd name="T76" fmla="*/ 1384 w 1694"/>
              <a:gd name="T77" fmla="*/ 1257 h 2719"/>
              <a:gd name="T78" fmla="*/ 1443 w 1694"/>
              <a:gd name="T79" fmla="*/ 1226 h 2719"/>
              <a:gd name="T80" fmla="*/ 1651 w 1694"/>
              <a:gd name="T81" fmla="*/ 1117 h 2719"/>
              <a:gd name="T82" fmla="*/ 1694 w 1694"/>
              <a:gd name="T83" fmla="*/ 1094 h 2719"/>
              <a:gd name="T84" fmla="*/ 1691 w 1694"/>
              <a:gd name="T85" fmla="*/ 1046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94" h="2719">
                <a:moveTo>
                  <a:pt x="1691" y="1046"/>
                </a:moveTo>
                <a:cubicBezTo>
                  <a:pt x="1681" y="869"/>
                  <a:pt x="1681" y="869"/>
                  <a:pt x="1681" y="869"/>
                </a:cubicBezTo>
                <a:cubicBezTo>
                  <a:pt x="1679" y="836"/>
                  <a:pt x="1679" y="836"/>
                  <a:pt x="1679" y="836"/>
                </a:cubicBezTo>
                <a:cubicBezTo>
                  <a:pt x="1653" y="815"/>
                  <a:pt x="1653" y="815"/>
                  <a:pt x="1653" y="815"/>
                </a:cubicBezTo>
                <a:cubicBezTo>
                  <a:pt x="1050" y="332"/>
                  <a:pt x="1050" y="332"/>
                  <a:pt x="1050" y="332"/>
                </a:cubicBezTo>
                <a:cubicBezTo>
                  <a:pt x="1027" y="48"/>
                  <a:pt x="1027" y="48"/>
                  <a:pt x="1027" y="48"/>
                </a:cubicBezTo>
                <a:cubicBezTo>
                  <a:pt x="898" y="0"/>
                  <a:pt x="898" y="0"/>
                  <a:pt x="898" y="0"/>
                </a:cubicBezTo>
                <a:cubicBezTo>
                  <a:pt x="897" y="2"/>
                  <a:pt x="772" y="126"/>
                  <a:pt x="647" y="224"/>
                </a:cubicBezTo>
                <a:cubicBezTo>
                  <a:pt x="195" y="352"/>
                  <a:pt x="71" y="785"/>
                  <a:pt x="37" y="1034"/>
                </a:cubicBezTo>
                <a:cubicBezTo>
                  <a:pt x="0" y="1315"/>
                  <a:pt x="0" y="1487"/>
                  <a:pt x="1" y="1735"/>
                </a:cubicBezTo>
                <a:cubicBezTo>
                  <a:pt x="1" y="1743"/>
                  <a:pt x="2" y="1752"/>
                  <a:pt x="2" y="1760"/>
                </a:cubicBezTo>
                <a:cubicBezTo>
                  <a:pt x="3" y="1947"/>
                  <a:pt x="3" y="1947"/>
                  <a:pt x="3" y="1947"/>
                </a:cubicBezTo>
                <a:cubicBezTo>
                  <a:pt x="3" y="2022"/>
                  <a:pt x="3" y="2022"/>
                  <a:pt x="3" y="2022"/>
                </a:cubicBezTo>
                <a:cubicBezTo>
                  <a:pt x="3" y="2022"/>
                  <a:pt x="78" y="2022"/>
                  <a:pt x="78" y="2022"/>
                </a:cubicBezTo>
                <a:cubicBezTo>
                  <a:pt x="189" y="2023"/>
                  <a:pt x="284" y="2092"/>
                  <a:pt x="284" y="2149"/>
                </a:cubicBezTo>
                <a:cubicBezTo>
                  <a:pt x="284" y="2205"/>
                  <a:pt x="189" y="2275"/>
                  <a:pt x="78" y="2276"/>
                </a:cubicBezTo>
                <a:cubicBezTo>
                  <a:pt x="3" y="2276"/>
                  <a:pt x="3" y="2276"/>
                  <a:pt x="3" y="2276"/>
                </a:cubicBezTo>
                <a:cubicBezTo>
                  <a:pt x="3" y="2351"/>
                  <a:pt x="3" y="2351"/>
                  <a:pt x="3" y="2351"/>
                </a:cubicBezTo>
                <a:cubicBezTo>
                  <a:pt x="4" y="2643"/>
                  <a:pt x="4" y="2643"/>
                  <a:pt x="4" y="2643"/>
                </a:cubicBezTo>
                <a:cubicBezTo>
                  <a:pt x="4" y="2719"/>
                  <a:pt x="4" y="2719"/>
                  <a:pt x="4" y="2719"/>
                </a:cubicBezTo>
                <a:cubicBezTo>
                  <a:pt x="1318" y="2719"/>
                  <a:pt x="1318" y="2719"/>
                  <a:pt x="1318" y="2719"/>
                </a:cubicBezTo>
                <a:cubicBezTo>
                  <a:pt x="1318" y="2719"/>
                  <a:pt x="1318" y="2643"/>
                  <a:pt x="1318" y="2643"/>
                </a:cubicBezTo>
                <a:cubicBezTo>
                  <a:pt x="1318" y="2351"/>
                  <a:pt x="1318" y="2351"/>
                  <a:pt x="1318" y="2351"/>
                </a:cubicBezTo>
                <a:cubicBezTo>
                  <a:pt x="1318" y="2275"/>
                  <a:pt x="1318" y="2275"/>
                  <a:pt x="1318" y="2275"/>
                </a:cubicBezTo>
                <a:cubicBezTo>
                  <a:pt x="1318" y="2276"/>
                  <a:pt x="1243" y="2276"/>
                  <a:pt x="1243" y="2276"/>
                </a:cubicBezTo>
                <a:cubicBezTo>
                  <a:pt x="1241" y="2276"/>
                  <a:pt x="1241" y="2276"/>
                  <a:pt x="1241" y="2276"/>
                </a:cubicBezTo>
                <a:cubicBezTo>
                  <a:pt x="1240" y="2276"/>
                  <a:pt x="1239" y="2276"/>
                  <a:pt x="1239" y="2276"/>
                </a:cubicBezTo>
                <a:cubicBezTo>
                  <a:pt x="1127" y="2275"/>
                  <a:pt x="1032" y="2206"/>
                  <a:pt x="1032" y="2149"/>
                </a:cubicBezTo>
                <a:cubicBezTo>
                  <a:pt x="1032" y="2092"/>
                  <a:pt x="1128" y="2022"/>
                  <a:pt x="1239" y="2022"/>
                </a:cubicBezTo>
                <a:cubicBezTo>
                  <a:pt x="1240" y="2022"/>
                  <a:pt x="1241" y="2022"/>
                  <a:pt x="1242" y="2022"/>
                </a:cubicBezTo>
                <a:cubicBezTo>
                  <a:pt x="1318" y="2022"/>
                  <a:pt x="1318" y="2022"/>
                  <a:pt x="1318" y="2022"/>
                </a:cubicBezTo>
                <a:cubicBezTo>
                  <a:pt x="1318" y="1947"/>
                  <a:pt x="1318" y="1947"/>
                  <a:pt x="1318" y="1947"/>
                </a:cubicBezTo>
                <a:cubicBezTo>
                  <a:pt x="1317" y="1726"/>
                  <a:pt x="1249" y="1519"/>
                  <a:pt x="1127" y="1362"/>
                </a:cubicBezTo>
                <a:cubicBezTo>
                  <a:pt x="1105" y="1333"/>
                  <a:pt x="1082" y="1306"/>
                  <a:pt x="1056" y="1282"/>
                </a:cubicBezTo>
                <a:cubicBezTo>
                  <a:pt x="982" y="1209"/>
                  <a:pt x="924" y="1135"/>
                  <a:pt x="880" y="1056"/>
                </a:cubicBezTo>
                <a:cubicBezTo>
                  <a:pt x="948" y="1086"/>
                  <a:pt x="1014" y="1106"/>
                  <a:pt x="1050" y="1114"/>
                </a:cubicBezTo>
                <a:cubicBezTo>
                  <a:pt x="1141" y="1133"/>
                  <a:pt x="1234" y="1127"/>
                  <a:pt x="1290" y="1121"/>
                </a:cubicBezTo>
                <a:cubicBezTo>
                  <a:pt x="1346" y="1202"/>
                  <a:pt x="1346" y="1202"/>
                  <a:pt x="1346" y="1202"/>
                </a:cubicBezTo>
                <a:cubicBezTo>
                  <a:pt x="1384" y="1257"/>
                  <a:pt x="1384" y="1257"/>
                  <a:pt x="1384" y="1257"/>
                </a:cubicBezTo>
                <a:cubicBezTo>
                  <a:pt x="1443" y="1226"/>
                  <a:pt x="1443" y="1226"/>
                  <a:pt x="1443" y="1226"/>
                </a:cubicBezTo>
                <a:cubicBezTo>
                  <a:pt x="1651" y="1117"/>
                  <a:pt x="1651" y="1117"/>
                  <a:pt x="1651" y="1117"/>
                </a:cubicBezTo>
                <a:cubicBezTo>
                  <a:pt x="1694" y="1094"/>
                  <a:pt x="1694" y="1094"/>
                  <a:pt x="1694" y="1094"/>
                </a:cubicBezTo>
                <a:lnTo>
                  <a:pt x="1691" y="104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6350511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400" dirty="0" smtClean="0"/>
              <a:t>Windows Azure </a:t>
            </a:r>
            <a:r>
              <a:rPr lang="en-US" dirty="0"/>
              <a:t>Toolkit for Social Games</a:t>
            </a:r>
          </a:p>
        </p:txBody>
      </p:sp>
      <p:sp>
        <p:nvSpPr>
          <p:cNvPr id="5" name="Text Placeholder 4"/>
          <p:cNvSpPr>
            <a:spLocks noGrp="1"/>
          </p:cNvSpPr>
          <p:nvPr>
            <p:ph sz="half" idx="1"/>
          </p:nvPr>
        </p:nvSpPr>
        <p:spPr>
          <a:xfrm>
            <a:off x="519113" y="1447800"/>
            <a:ext cx="5486400" cy="2609945"/>
          </a:xfrm>
        </p:spPr>
        <p:txBody>
          <a:bodyPr/>
          <a:lstStyle/>
          <a:p>
            <a:pPr marL="0" indent="0">
              <a:buNone/>
            </a:pPr>
            <a:r>
              <a:rPr lang="en-US" dirty="0" smtClean="0">
                <a:solidFill>
                  <a:schemeClr val="accent2">
                    <a:alpha val="99000"/>
                  </a:schemeClr>
                </a:solidFill>
                <a:latin typeface="Segoe UI Light" pitchFamily="34" charset="0"/>
              </a:rPr>
              <a:t>Weapons</a:t>
            </a:r>
          </a:p>
          <a:p>
            <a:pPr marL="0" indent="0">
              <a:buNone/>
            </a:pPr>
            <a:r>
              <a:rPr lang="en-US" dirty="0" smtClean="0">
                <a:solidFill>
                  <a:schemeClr val="accent2">
                    <a:alpha val="99000"/>
                  </a:schemeClr>
                </a:solidFill>
                <a:latin typeface="Segoe UI Light" pitchFamily="34" charset="0"/>
              </a:rPr>
              <a:t>Gifts</a:t>
            </a:r>
          </a:p>
          <a:p>
            <a:pPr marL="0" indent="0">
              <a:buNone/>
            </a:pPr>
            <a:r>
              <a:rPr lang="en-US" dirty="0" smtClean="0">
                <a:solidFill>
                  <a:schemeClr val="accent2">
                    <a:alpha val="99000"/>
                  </a:schemeClr>
                </a:solidFill>
                <a:latin typeface="Segoe UI Light" pitchFamily="34" charset="0"/>
              </a:rPr>
              <a:t>Achievements</a:t>
            </a:r>
          </a:p>
          <a:p>
            <a:pPr marL="0" indent="0">
              <a:buNone/>
            </a:pPr>
            <a:r>
              <a:rPr lang="en-US" dirty="0" smtClean="0">
                <a:solidFill>
                  <a:schemeClr val="accent2">
                    <a:alpha val="99000"/>
                  </a:schemeClr>
                </a:solidFill>
                <a:latin typeface="Segoe UI Light" pitchFamily="34" charset="0"/>
              </a:rPr>
              <a:t>User Profiles</a:t>
            </a:r>
          </a:p>
          <a:p>
            <a:pPr marL="0" indent="0">
              <a:buNone/>
            </a:pPr>
            <a:r>
              <a:rPr lang="en-US" dirty="0" smtClean="0">
                <a:solidFill>
                  <a:schemeClr val="accent2">
                    <a:alpha val="99000"/>
                  </a:schemeClr>
                </a:solidFill>
                <a:latin typeface="Segoe UI Light" pitchFamily="34" charset="0"/>
              </a:rPr>
              <a:t>Notifications</a:t>
            </a:r>
          </a:p>
        </p:txBody>
      </p:sp>
      <p:sp>
        <p:nvSpPr>
          <p:cNvPr id="8" name="Content Placeholder 7"/>
          <p:cNvSpPr>
            <a:spLocks noGrp="1"/>
          </p:cNvSpPr>
          <p:nvPr>
            <p:ph sz="half" idx="2"/>
          </p:nvPr>
        </p:nvSpPr>
        <p:spPr>
          <a:xfrm>
            <a:off x="6181725" y="1447800"/>
            <a:ext cx="5486400" cy="3151632"/>
          </a:xfrm>
        </p:spPr>
        <p:txBody>
          <a:bodyPr/>
          <a:lstStyle/>
          <a:p>
            <a:pPr marL="0" indent="0">
              <a:buNone/>
            </a:pPr>
            <a:r>
              <a:rPr lang="en-US" dirty="0">
                <a:solidFill>
                  <a:schemeClr val="accent2">
                    <a:alpha val="99000"/>
                  </a:schemeClr>
                </a:solidFill>
                <a:latin typeface="Segoe UI Light" pitchFamily="34" charset="0"/>
              </a:rPr>
              <a:t>Real-Time Communication</a:t>
            </a:r>
          </a:p>
          <a:p>
            <a:pPr marL="0" indent="0">
              <a:buNone/>
            </a:pPr>
            <a:r>
              <a:rPr lang="en-US" dirty="0">
                <a:solidFill>
                  <a:schemeClr val="accent2">
                    <a:alpha val="99000"/>
                  </a:schemeClr>
                </a:solidFill>
                <a:latin typeface="Segoe UI Light" pitchFamily="34" charset="0"/>
              </a:rPr>
              <a:t>User Sessions</a:t>
            </a:r>
          </a:p>
          <a:p>
            <a:pPr marL="0" indent="0">
              <a:buNone/>
            </a:pPr>
            <a:r>
              <a:rPr lang="en-US" dirty="0">
                <a:solidFill>
                  <a:schemeClr val="accent2">
                    <a:alpha val="99000"/>
                  </a:schemeClr>
                </a:solidFill>
                <a:latin typeface="Segoe UI Light" pitchFamily="34" charset="0"/>
              </a:rPr>
              <a:t>Leaderboards</a:t>
            </a:r>
          </a:p>
          <a:p>
            <a:pPr marL="0" indent="0">
              <a:buNone/>
            </a:pPr>
            <a:r>
              <a:rPr lang="en-US" dirty="0">
                <a:solidFill>
                  <a:schemeClr val="accent2">
                    <a:alpha val="99000"/>
                  </a:schemeClr>
                </a:solidFill>
                <a:latin typeface="Segoe UI Light" pitchFamily="34" charset="0"/>
              </a:rPr>
              <a:t>Game Play Commands</a:t>
            </a:r>
          </a:p>
          <a:p>
            <a:pPr marL="0" indent="0">
              <a:buNone/>
            </a:pPr>
            <a:r>
              <a:rPr lang="en-US" dirty="0">
                <a:solidFill>
                  <a:schemeClr val="accent2">
                    <a:alpha val="99000"/>
                  </a:schemeClr>
                </a:solidFill>
                <a:latin typeface="Segoe UI Light" pitchFamily="34" charset="0"/>
              </a:rPr>
              <a:t>Samples</a:t>
            </a:r>
          </a:p>
          <a:p>
            <a:pPr marL="0" indent="0">
              <a:buNone/>
            </a:pPr>
            <a:r>
              <a:rPr lang="en-US" dirty="0">
                <a:latin typeface="Segoe UI Light" pitchFamily="34" charset="0"/>
                <a:hlinkClick r:id="rId2"/>
              </a:rPr>
              <a:t>http://</a:t>
            </a:r>
            <a:r>
              <a:rPr lang="en-US" dirty="0" smtClean="0">
                <a:latin typeface="Segoe UI Light" pitchFamily="34" charset="0"/>
                <a:hlinkClick r:id="rId2"/>
              </a:rPr>
              <a:t>watgames.codeplex.com</a:t>
            </a:r>
            <a:endParaRPr lang="en-US" dirty="0">
              <a:latin typeface="Segoe UI Light" pitchFamily="34" charset="0"/>
            </a:endParaRPr>
          </a:p>
        </p:txBody>
      </p:sp>
    </p:spTree>
    <p:extLst>
      <p:ext uri="{BB962C8B-B14F-4D97-AF65-F5344CB8AC3E}">
        <p14:creationId xmlns:p14="http://schemas.microsoft.com/office/powerpoint/2010/main" val="2019384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Windows Azure Toolkit for Social Games</a:t>
            </a:r>
            <a:endParaRPr lang="en-US" dirty="0"/>
          </a:p>
        </p:txBody>
      </p:sp>
      <p:sp>
        <p:nvSpPr>
          <p:cNvPr id="3" name="Content Placeholder 2"/>
          <p:cNvSpPr>
            <a:spLocks noGrp="1"/>
          </p:cNvSpPr>
          <p:nvPr>
            <p:ph type="body" sz="quarter" idx="10"/>
          </p:nvPr>
        </p:nvSpPr>
        <p:spPr>
          <a:xfrm>
            <a:off x="519112" y="1447799"/>
            <a:ext cx="11149013" cy="2502223"/>
          </a:xfrm>
        </p:spPr>
        <p:txBody>
          <a:bodyPr/>
          <a:lstStyle/>
          <a:p>
            <a:r>
              <a:rPr lang="en-US" sz="3200" dirty="0" smtClean="0">
                <a:solidFill>
                  <a:schemeClr val="accent2">
                    <a:alpha val="99000"/>
                  </a:schemeClr>
                </a:solidFill>
              </a:rPr>
              <a:t>Command – Query Separation</a:t>
            </a:r>
          </a:p>
          <a:p>
            <a:r>
              <a:rPr lang="en-US" sz="3200" dirty="0" smtClean="0">
                <a:solidFill>
                  <a:schemeClr val="accent2">
                    <a:alpha val="99000"/>
                  </a:schemeClr>
                </a:solidFill>
              </a:rPr>
              <a:t>Reliance on Windows Azure Storage</a:t>
            </a:r>
          </a:p>
          <a:p>
            <a:pPr lvl="1"/>
            <a:r>
              <a:rPr lang="en-US" sz="2400" dirty="0" smtClean="0"/>
              <a:t>Queues</a:t>
            </a:r>
          </a:p>
          <a:p>
            <a:pPr lvl="1"/>
            <a:r>
              <a:rPr lang="en-US" sz="2400" dirty="0" smtClean="0"/>
              <a:t>Blobs</a:t>
            </a:r>
          </a:p>
          <a:p>
            <a:pPr lvl="1"/>
            <a:endParaRPr lang="en-US" dirty="0" smtClean="0"/>
          </a:p>
          <a:p>
            <a:r>
              <a:rPr lang="en-US" sz="3200" dirty="0">
                <a:solidFill>
                  <a:schemeClr val="accent2">
                    <a:alpha val="99000"/>
                  </a:schemeClr>
                </a:solidFill>
              </a:rPr>
              <a:t>Rest Services</a:t>
            </a:r>
          </a:p>
        </p:txBody>
      </p:sp>
      <p:grpSp>
        <p:nvGrpSpPr>
          <p:cNvPr id="9" name="Group 8"/>
          <p:cNvGrpSpPr/>
          <p:nvPr/>
        </p:nvGrpSpPr>
        <p:grpSpPr bwMode="black">
          <a:xfrm>
            <a:off x="7531127" y="3145956"/>
            <a:ext cx="3716898" cy="2874691"/>
            <a:chOff x="813584" y="4312262"/>
            <a:chExt cx="478309" cy="370027"/>
          </a:xfrm>
        </p:grpSpPr>
        <p:sp>
          <p:nvSpPr>
            <p:cNvPr id="10"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68021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0" y="1441449"/>
            <a:ext cx="6855523" cy="6002403"/>
          </a:xfrm>
          <a:custGeom>
            <a:avLst/>
            <a:gdLst/>
            <a:ahLst/>
            <a:cxnLst/>
            <a:rect l="l" t="t" r="r" b="b"/>
            <a:pathLst>
              <a:path w="6855523" h="6002403">
                <a:moveTo>
                  <a:pt x="519113" y="1"/>
                </a:moveTo>
                <a:lnTo>
                  <a:pt x="5033523" y="1"/>
                </a:lnTo>
                <a:lnTo>
                  <a:pt x="5276514" y="1"/>
                </a:lnTo>
                <a:lnTo>
                  <a:pt x="5319111" y="1"/>
                </a:lnTo>
                <a:lnTo>
                  <a:pt x="6855523" y="6002403"/>
                </a:lnTo>
                <a:lnTo>
                  <a:pt x="1113628" y="3629315"/>
                </a:lnTo>
                <a:lnTo>
                  <a:pt x="519113" y="3629315"/>
                </a:lnTo>
                <a:close/>
                <a:moveTo>
                  <a:pt x="0" y="0"/>
                </a:moveTo>
                <a:lnTo>
                  <a:pt x="519112" y="0"/>
                </a:lnTo>
                <a:lnTo>
                  <a:pt x="519112" y="3630614"/>
                </a:lnTo>
                <a:lnTo>
                  <a:pt x="0" y="3630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9" name="Rectangle 21"/>
          <p:cNvSpPr/>
          <p:nvPr/>
        </p:nvSpPr>
        <p:spPr bwMode="auto">
          <a:xfrm flipH="1">
            <a:off x="5333302" y="1441449"/>
            <a:ext cx="6855523" cy="6002403"/>
          </a:xfrm>
          <a:custGeom>
            <a:avLst/>
            <a:gdLst/>
            <a:ahLst/>
            <a:cxnLst/>
            <a:rect l="l" t="t" r="r" b="b"/>
            <a:pathLst>
              <a:path w="6855523" h="6002403">
                <a:moveTo>
                  <a:pt x="5319111" y="1"/>
                </a:moveTo>
                <a:lnTo>
                  <a:pt x="5276514" y="1"/>
                </a:lnTo>
                <a:lnTo>
                  <a:pt x="5106154" y="1"/>
                </a:lnTo>
                <a:lnTo>
                  <a:pt x="519113" y="1"/>
                </a:lnTo>
                <a:lnTo>
                  <a:pt x="519113" y="3629315"/>
                </a:lnTo>
                <a:lnTo>
                  <a:pt x="1113628" y="3629315"/>
                </a:lnTo>
                <a:lnTo>
                  <a:pt x="6855523" y="6002403"/>
                </a:lnTo>
                <a:close/>
                <a:moveTo>
                  <a:pt x="519112" y="0"/>
                </a:moveTo>
                <a:lnTo>
                  <a:pt x="0" y="0"/>
                </a:lnTo>
                <a:lnTo>
                  <a:pt x="0" y="3630614"/>
                </a:lnTo>
                <a:lnTo>
                  <a:pt x="519112" y="3630614"/>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6" name="Rectangle 55"/>
          <p:cNvSpPr/>
          <p:nvPr/>
        </p:nvSpPr>
        <p:spPr>
          <a:xfrm>
            <a:off x="8636730"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51" name="Rectangle 50"/>
          <p:cNvSpPr/>
          <p:nvPr/>
        </p:nvSpPr>
        <p:spPr>
          <a:xfrm>
            <a:off x="10333095"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101" name="Rectangle 100"/>
          <p:cNvSpPr/>
          <p:nvPr/>
        </p:nvSpPr>
        <p:spPr>
          <a:xfrm>
            <a:off x="6923863" y="1959447"/>
            <a:ext cx="1545573" cy="2627695"/>
          </a:xfrm>
          <a:prstGeom prst="rect">
            <a:avLst/>
          </a:prstGeom>
          <a:solidFill>
            <a:schemeClr val="bg1">
              <a:lumMod val="95000"/>
            </a:schemeClr>
          </a:solidFill>
          <a:ln>
            <a:noFill/>
          </a:ln>
          <a:effectLst/>
        </p:spPr>
        <p:style>
          <a:lnRef idx="1">
            <a:schemeClr val="accent3"/>
          </a:lnRef>
          <a:fillRef idx="3">
            <a:schemeClr val="accent3"/>
          </a:fillRef>
          <a:effectRef idx="2">
            <a:schemeClr val="accent3"/>
          </a:effectRef>
          <a:fontRef idx="minor">
            <a:schemeClr val="lt1"/>
          </a:fontRef>
        </p:style>
        <p:txBody>
          <a:bodyPr lIns="121893" tIns="60947" rIns="121893" bIns="60947" rtlCol="0" anchor="ctr"/>
          <a:lstStyle/>
          <a:p>
            <a:pPr algn="ctr" defTabSz="609468"/>
            <a:endParaRPr lang="en-US">
              <a:solidFill>
                <a:prstClr val="white"/>
              </a:solidFill>
            </a:endParaRPr>
          </a:p>
        </p:txBody>
      </p:sp>
      <p:sp>
        <p:nvSpPr>
          <p:cNvPr id="12" name="Rectangle 11"/>
          <p:cNvSpPr/>
          <p:nvPr/>
        </p:nvSpPr>
        <p:spPr>
          <a:xfrm>
            <a:off x="3108936" y="3454167"/>
            <a:ext cx="1523603" cy="990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sz="1600" dirty="0">
                <a:solidFill>
                  <a:schemeClr val="lt1">
                    <a:alpha val="99000"/>
                  </a:schemeClr>
                </a:solidFill>
              </a:rPr>
              <a:t>Game Play</a:t>
            </a:r>
          </a:p>
          <a:p>
            <a:pPr fontAlgn="base">
              <a:spcBef>
                <a:spcPct val="0"/>
              </a:spcBef>
              <a:spcAft>
                <a:spcPct val="0"/>
              </a:spcAft>
            </a:pPr>
            <a:r>
              <a:rPr lang="en-US" sz="1600" i="1" dirty="0">
                <a:solidFill>
                  <a:schemeClr val="lt1">
                    <a:alpha val="99000"/>
                  </a:schemeClr>
                </a:solidFill>
              </a:rPr>
              <a:t>Worker Role</a:t>
            </a:r>
          </a:p>
        </p:txBody>
      </p:sp>
      <p:cxnSp>
        <p:nvCxnSpPr>
          <p:cNvPr id="13" name="Straight Arrow Connector 12"/>
          <p:cNvCxnSpPr/>
          <p:nvPr/>
        </p:nvCxnSpPr>
        <p:spPr>
          <a:xfrm flipH="1" flipV="1">
            <a:off x="3028208" y="2481943"/>
            <a:ext cx="464513" cy="930362"/>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704429" y="6044884"/>
            <a:ext cx="779967" cy="430861"/>
          </a:xfrm>
          <a:prstGeom prst="rect">
            <a:avLst/>
          </a:prstGeom>
          <a:noFill/>
        </p:spPr>
        <p:txBody>
          <a:bodyPr wrap="none" lIns="121893" tIns="60947" rIns="121893" bIns="60947" rtlCol="0">
            <a:spAutoFit/>
          </a:bodyPr>
          <a:lstStyle/>
          <a:p>
            <a:pPr algn="ctr">
              <a:defRPr/>
            </a:pPr>
            <a:r>
              <a:rPr lang="en-US" sz="2000" dirty="0">
                <a:gradFill>
                  <a:gsLst>
                    <a:gs pos="0">
                      <a:srgbClr val="595959"/>
                    </a:gs>
                    <a:gs pos="86000">
                      <a:srgbClr val="595959"/>
                    </a:gs>
                  </a:gsLst>
                  <a:lin ang="5400000" scaled="0"/>
                </a:gradFill>
                <a:latin typeface="+mj-lt"/>
              </a:rPr>
              <a:t>John</a:t>
            </a:r>
          </a:p>
        </p:txBody>
      </p:sp>
      <p:sp>
        <p:nvSpPr>
          <p:cNvPr id="61" name="TextBox 60"/>
          <p:cNvSpPr txBox="1"/>
          <p:nvPr/>
        </p:nvSpPr>
        <p:spPr>
          <a:xfrm>
            <a:off x="836673" y="1669715"/>
            <a:ext cx="1613528" cy="677082"/>
          </a:xfrm>
          <a:prstGeom prst="rect">
            <a:avLst/>
          </a:prstGeom>
          <a:noFill/>
        </p:spPr>
        <p:txBody>
          <a:bodyPr wrap="none" lIns="121893" tIns="60947" rIns="121893" bIns="60947" rtlCol="0">
            <a:spAutoFit/>
          </a:bodyPr>
          <a:lstStyle/>
          <a:p>
            <a:pPr algn="r">
              <a:lnSpc>
                <a:spcPct val="90000"/>
              </a:lnSpc>
              <a:defRPr/>
            </a:pPr>
            <a:r>
              <a:rPr lang="en-US" sz="2000" dirty="0">
                <a:gradFill>
                  <a:gsLst>
                    <a:gs pos="0">
                      <a:srgbClr val="595959"/>
                    </a:gs>
                    <a:gs pos="86000">
                      <a:srgbClr val="595959"/>
                    </a:gs>
                  </a:gsLst>
                  <a:lin ang="5400000" scaled="0"/>
                </a:gradFill>
                <a:latin typeface="Segoe UI Light" pitchFamily="34" charset="0"/>
              </a:rPr>
              <a:t>Skirmish</a:t>
            </a:r>
          </a:p>
          <a:p>
            <a:pPr algn="r">
              <a:lnSpc>
                <a:spcPct val="90000"/>
              </a:lnSpc>
              <a:defRPr/>
            </a:pPr>
            <a:r>
              <a:rPr lang="en-US" sz="2000" dirty="0">
                <a:gradFill>
                  <a:gsLst>
                    <a:gs pos="0">
                      <a:srgbClr val="595959"/>
                    </a:gs>
                    <a:gs pos="86000">
                      <a:srgbClr val="595959"/>
                    </a:gs>
                  </a:gsLst>
                  <a:lin ang="5400000" scaled="0"/>
                </a:gradFill>
                <a:latin typeface="Segoe UI Light" pitchFamily="34" charset="0"/>
              </a:rPr>
              <a:t>GameQueue</a:t>
            </a:r>
          </a:p>
        </p:txBody>
      </p:sp>
      <p:cxnSp>
        <p:nvCxnSpPr>
          <p:cNvPr id="81" name="Straight Arrow Connector 80"/>
          <p:cNvCxnSpPr/>
          <p:nvPr/>
        </p:nvCxnSpPr>
        <p:spPr>
          <a:xfrm flipV="1">
            <a:off x="4785756" y="4119327"/>
            <a:ext cx="2167305" cy="13287"/>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7474066"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sp>
        <p:nvSpPr>
          <p:cNvPr id="105" name="Rectangle 104"/>
          <p:cNvSpPr/>
          <p:nvPr/>
        </p:nvSpPr>
        <p:spPr>
          <a:xfrm>
            <a:off x="7050904"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Drew (user id)</a:t>
            </a:r>
          </a:p>
          <a:p>
            <a:pPr fontAlgn="base">
              <a:spcBef>
                <a:spcPct val="0"/>
              </a:spcBef>
              <a:spcAft>
                <a:spcPct val="0"/>
              </a:spcAft>
            </a:pPr>
            <a:r>
              <a:rPr lang="en-US" sz="1200" dirty="0">
                <a:solidFill>
                  <a:schemeClr val="lt1">
                    <a:alpha val="99000"/>
                  </a:schemeClr>
                </a:solidFill>
              </a:rPr>
              <a:t>blob</a:t>
            </a:r>
          </a:p>
        </p:txBody>
      </p:sp>
      <p:sp>
        <p:nvSpPr>
          <p:cNvPr id="107" name="TextBox 106"/>
          <p:cNvSpPr txBox="1"/>
          <p:nvPr/>
        </p:nvSpPr>
        <p:spPr>
          <a:xfrm>
            <a:off x="10871392"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sp>
        <p:nvSpPr>
          <p:cNvPr id="109" name="TextBox 108"/>
          <p:cNvSpPr txBox="1"/>
          <p:nvPr/>
        </p:nvSpPr>
        <p:spPr>
          <a:xfrm>
            <a:off x="6921048" y="1492975"/>
            <a:ext cx="1645920" cy="507805"/>
          </a:xfrm>
          <a:prstGeom prst="rect">
            <a:avLst/>
          </a:prstGeom>
          <a:noFill/>
        </p:spPr>
        <p:txBody>
          <a:bodyPr wrap="square" lIns="121893" tIns="60947" rIns="121893" bIns="60947" rtlCol="0">
            <a:spAutoFit/>
          </a:bodyPr>
          <a:lstStyle/>
          <a:p>
            <a:pPr>
              <a:lnSpc>
                <a:spcPts val="1500"/>
              </a:lnSpc>
              <a:defRPr/>
            </a:pPr>
            <a:r>
              <a:rPr lang="en-US" sz="1600" dirty="0">
                <a:gradFill>
                  <a:gsLst>
                    <a:gs pos="0">
                      <a:srgbClr val="595959"/>
                    </a:gs>
                    <a:gs pos="86000">
                      <a:srgbClr val="595959"/>
                    </a:gs>
                  </a:gsLst>
                  <a:lin ang="5400000" scaled="0"/>
                </a:gradFill>
                <a:latin typeface="Segoe UI Light" pitchFamily="34" charset="0"/>
              </a:rPr>
              <a:t>Sessions Container</a:t>
            </a:r>
          </a:p>
        </p:txBody>
      </p:sp>
      <p:sp>
        <p:nvSpPr>
          <p:cNvPr id="48" name="Rectangle 47"/>
          <p:cNvSpPr/>
          <p:nvPr/>
        </p:nvSpPr>
        <p:spPr>
          <a:xfrm>
            <a:off x="7050901"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John (user id)</a:t>
            </a:r>
          </a:p>
          <a:p>
            <a:pPr fontAlgn="base">
              <a:spcBef>
                <a:spcPct val="0"/>
              </a:spcBef>
              <a:spcAft>
                <a:spcPct val="0"/>
              </a:spcAft>
            </a:pPr>
            <a:r>
              <a:rPr lang="en-US" sz="1200" dirty="0">
                <a:solidFill>
                  <a:schemeClr val="lt1">
                    <a:alpha val="99000"/>
                  </a:schemeClr>
                </a:solidFill>
              </a:rPr>
              <a:t>blob</a:t>
            </a:r>
          </a:p>
        </p:txBody>
      </p:sp>
      <p:sp>
        <p:nvSpPr>
          <p:cNvPr id="49" name="Rectangle 48"/>
          <p:cNvSpPr/>
          <p:nvPr/>
        </p:nvSpPr>
        <p:spPr>
          <a:xfrm>
            <a:off x="10461417"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a:solidFill>
                  <a:schemeClr val="lt1">
                    <a:alpha val="99000"/>
                  </a:schemeClr>
                </a:solidFill>
              </a:rPr>
              <a:t>Game</a:t>
            </a:r>
          </a:p>
          <a:p>
            <a:pPr fontAlgn="base">
              <a:spcBef>
                <a:spcPct val="0"/>
              </a:spcBef>
              <a:spcAft>
                <a:spcPct val="0"/>
              </a:spcAft>
            </a:pPr>
            <a:r>
              <a:rPr lang="es-AR" sz="1200">
                <a:solidFill>
                  <a:schemeClr val="lt1">
                    <a:alpha val="99000"/>
                  </a:schemeClr>
                </a:solidFill>
              </a:rPr>
              <a:t>718…AB13</a:t>
            </a:r>
          </a:p>
          <a:p>
            <a:pPr fontAlgn="base">
              <a:spcBef>
                <a:spcPct val="0"/>
              </a:spcBef>
              <a:spcAft>
                <a:spcPct val="0"/>
              </a:spcAft>
            </a:pPr>
            <a:r>
              <a:rPr lang="es-AR" sz="1200">
                <a:solidFill>
                  <a:schemeClr val="lt1">
                    <a:alpha val="99000"/>
                  </a:schemeClr>
                </a:solidFill>
              </a:rPr>
              <a:t>blob</a:t>
            </a:r>
            <a:endParaRPr lang="en-US" sz="1200" dirty="0">
              <a:solidFill>
                <a:schemeClr val="lt1">
                  <a:alpha val="99000"/>
                </a:schemeClr>
              </a:solidFill>
            </a:endParaRPr>
          </a:p>
        </p:txBody>
      </p:sp>
      <p:sp>
        <p:nvSpPr>
          <p:cNvPr id="53" name="Rectangle 52"/>
          <p:cNvSpPr/>
          <p:nvPr/>
        </p:nvSpPr>
        <p:spPr>
          <a:xfrm>
            <a:off x="10461417" y="2822600"/>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a:solidFill>
                  <a:schemeClr val="lt1">
                    <a:alpha val="99000"/>
                  </a:schemeClr>
                </a:solidFill>
              </a:rPr>
              <a:t>Game</a:t>
            </a:r>
          </a:p>
          <a:p>
            <a:pPr fontAlgn="base">
              <a:spcBef>
                <a:spcPct val="0"/>
              </a:spcBef>
              <a:spcAft>
                <a:spcPct val="0"/>
              </a:spcAft>
            </a:pPr>
            <a:r>
              <a:rPr lang="en-US" sz="1200">
                <a:solidFill>
                  <a:schemeClr val="lt1">
                    <a:alpha val="99000"/>
                  </a:schemeClr>
                </a:solidFill>
              </a:rPr>
              <a:t>1A2…97EA</a:t>
            </a:r>
            <a:endParaRPr lang="es-AR" sz="1200">
              <a:solidFill>
                <a:schemeClr val="lt1">
                  <a:alpha val="99000"/>
                </a:schemeClr>
              </a:solidFill>
            </a:endParaRPr>
          </a:p>
          <a:p>
            <a:pPr fontAlgn="base">
              <a:spcBef>
                <a:spcPct val="0"/>
              </a:spcBef>
              <a:spcAft>
                <a:spcPct val="0"/>
              </a:spcAft>
            </a:pPr>
            <a:r>
              <a:rPr lang="es-AR" sz="1200">
                <a:solidFill>
                  <a:schemeClr val="lt1">
                    <a:alpha val="99000"/>
                  </a:schemeClr>
                </a:solidFill>
              </a:rPr>
              <a:t>blob</a:t>
            </a:r>
            <a:endParaRPr lang="en-US" sz="1200" dirty="0">
              <a:solidFill>
                <a:schemeClr val="lt1">
                  <a:alpha val="99000"/>
                </a:schemeClr>
              </a:solidFill>
            </a:endParaRPr>
          </a:p>
        </p:txBody>
      </p:sp>
      <p:sp>
        <p:nvSpPr>
          <p:cNvPr id="55" name="Rectangle 54"/>
          <p:cNvSpPr/>
          <p:nvPr/>
        </p:nvSpPr>
        <p:spPr>
          <a:xfrm>
            <a:off x="10461417"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s-AR" sz="1200" dirty="0" err="1">
                <a:solidFill>
                  <a:schemeClr val="lt1">
                    <a:alpha val="99000"/>
                  </a:schemeClr>
                </a:solidFill>
              </a:rPr>
              <a:t>Game</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E37…72AE</a:t>
            </a:r>
          </a:p>
          <a:p>
            <a:pPr fontAlgn="base">
              <a:spcBef>
                <a:spcPct val="0"/>
              </a:spcBef>
              <a:spcAft>
                <a:spcPct val="0"/>
              </a:spcAft>
            </a:pPr>
            <a:r>
              <a:rPr lang="es-AR" sz="1200" dirty="0">
                <a:solidFill>
                  <a:schemeClr val="lt1">
                    <a:alpha val="99000"/>
                  </a:schemeClr>
                </a:solidFill>
              </a:rPr>
              <a:t>blob</a:t>
            </a:r>
            <a:endParaRPr lang="en-US" sz="1200" dirty="0">
              <a:solidFill>
                <a:schemeClr val="lt1">
                  <a:alpha val="99000"/>
                </a:schemeClr>
              </a:solidFill>
            </a:endParaRPr>
          </a:p>
        </p:txBody>
      </p:sp>
      <p:sp>
        <p:nvSpPr>
          <p:cNvPr id="58" name="TextBox 57"/>
          <p:cNvSpPr txBox="1"/>
          <p:nvPr/>
        </p:nvSpPr>
        <p:spPr>
          <a:xfrm>
            <a:off x="10335363" y="1492975"/>
            <a:ext cx="1645920" cy="507805"/>
          </a:xfrm>
          <a:prstGeom prst="rect">
            <a:avLst/>
          </a:prstGeom>
          <a:noFill/>
        </p:spPr>
        <p:txBody>
          <a:bodyPr wrap="square" lIns="121893" tIns="60947" rIns="121893" bIns="60947" rtlCol="0">
            <a:spAutoFit/>
          </a:bodyPr>
          <a:lstStyle>
            <a:defPPr>
              <a:defRPr lang="en-US"/>
            </a:defPPr>
            <a:lvl1pPr>
              <a:defRPr sz="1600">
                <a:gradFill>
                  <a:gsLst>
                    <a:gs pos="0">
                      <a:srgbClr val="595959"/>
                    </a:gs>
                    <a:gs pos="86000">
                      <a:srgbClr val="595959"/>
                    </a:gs>
                  </a:gsLst>
                  <a:lin ang="5400000" scaled="0"/>
                </a:gradFill>
                <a:latin typeface="+mj-lt"/>
              </a:defRPr>
            </a:lvl1pPr>
          </a:lstStyle>
          <a:p>
            <a:pPr>
              <a:lnSpc>
                <a:spcPts val="1500"/>
              </a:lnSpc>
            </a:pPr>
            <a:r>
              <a:rPr lang="en-US" dirty="0">
                <a:latin typeface="Segoe UI Light" pitchFamily="34" charset="0"/>
              </a:rPr>
              <a:t>Games Container</a:t>
            </a:r>
          </a:p>
        </p:txBody>
      </p:sp>
      <p:sp>
        <p:nvSpPr>
          <p:cNvPr id="59" name="TextBox 58"/>
          <p:cNvSpPr txBox="1"/>
          <p:nvPr/>
        </p:nvSpPr>
        <p:spPr>
          <a:xfrm>
            <a:off x="8642355" y="1492975"/>
            <a:ext cx="1645920" cy="507805"/>
          </a:xfrm>
          <a:prstGeom prst="rect">
            <a:avLst/>
          </a:prstGeom>
          <a:noFill/>
        </p:spPr>
        <p:txBody>
          <a:bodyPr wrap="square" lIns="121893" tIns="60947" rIns="121893" bIns="60947" rtlCol="0">
            <a:spAutoFit/>
          </a:bodyPr>
          <a:lstStyle>
            <a:defPPr>
              <a:defRPr lang="en-US"/>
            </a:defPPr>
            <a:lvl1pPr>
              <a:defRPr sz="1600">
                <a:gradFill>
                  <a:gsLst>
                    <a:gs pos="0">
                      <a:srgbClr val="595959"/>
                    </a:gs>
                    <a:gs pos="86000">
                      <a:srgbClr val="595959"/>
                    </a:gs>
                  </a:gsLst>
                  <a:lin ang="5400000" scaled="0"/>
                </a:gradFill>
                <a:latin typeface="+mj-lt"/>
              </a:defRPr>
            </a:lvl1pPr>
          </a:lstStyle>
          <a:p>
            <a:pPr>
              <a:lnSpc>
                <a:spcPts val="1500"/>
              </a:lnSpc>
            </a:pPr>
            <a:r>
              <a:rPr lang="en-US" dirty="0">
                <a:latin typeface="Segoe UI Light" pitchFamily="34" charset="0"/>
              </a:rPr>
              <a:t>Game Queues Container</a:t>
            </a:r>
          </a:p>
        </p:txBody>
      </p:sp>
      <p:cxnSp>
        <p:nvCxnSpPr>
          <p:cNvPr id="76" name="Straight Arrow Connector 75"/>
          <p:cNvCxnSpPr/>
          <p:nvPr/>
        </p:nvCxnSpPr>
        <p:spPr>
          <a:xfrm flipV="1">
            <a:off x="6602681" y="4508626"/>
            <a:ext cx="775893" cy="799644"/>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65052" y="2081986"/>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12F…C638</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68" name="TextBox 67"/>
          <p:cNvSpPr txBox="1"/>
          <p:nvPr/>
        </p:nvSpPr>
        <p:spPr>
          <a:xfrm>
            <a:off x="9175027" y="3421032"/>
            <a:ext cx="468984" cy="415472"/>
          </a:xfrm>
          <a:prstGeom prst="rect">
            <a:avLst/>
          </a:prstGeom>
          <a:noFill/>
        </p:spPr>
        <p:txBody>
          <a:bodyPr wrap="none" lIns="121893" tIns="60947" rIns="121893" bIns="60947" rtlCol="0">
            <a:spAutoFit/>
          </a:bodyPr>
          <a:lstStyle/>
          <a:p>
            <a:pPr algn="ctr">
              <a:defRPr/>
            </a:pPr>
            <a:r>
              <a:rPr lang="en-US" sz="1900" b="1" kern="0" dirty="0">
                <a:solidFill>
                  <a:schemeClr val="tx1">
                    <a:alpha val="99000"/>
                  </a:schemeClr>
                </a:solidFill>
              </a:rPr>
              <a:t>…</a:t>
            </a:r>
          </a:p>
        </p:txBody>
      </p:sp>
      <p:cxnSp>
        <p:nvCxnSpPr>
          <p:cNvPr id="62" name="Straight Arrow Connector 61"/>
          <p:cNvCxnSpPr/>
          <p:nvPr/>
        </p:nvCxnSpPr>
        <p:spPr>
          <a:xfrm flipV="1">
            <a:off x="6614556" y="3539905"/>
            <a:ext cx="3987052" cy="2469010"/>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6626431" y="4238627"/>
            <a:ext cx="2248597" cy="1425903"/>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797631" y="3075709"/>
            <a:ext cx="5628904" cy="771896"/>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4809506" y="2992583"/>
            <a:ext cx="3883232" cy="581890"/>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519112" y="228600"/>
            <a:ext cx="11149013" cy="664797"/>
          </a:xfrm>
        </p:spPr>
        <p:txBody>
          <a:bodyPr/>
          <a:lstStyle/>
          <a:p>
            <a:r>
              <a:rPr lang="en-US" sz="4800" dirty="0"/>
              <a:t>Social Gaming Command Query Pattern</a:t>
            </a:r>
          </a:p>
        </p:txBody>
      </p:sp>
      <p:grpSp>
        <p:nvGrpSpPr>
          <p:cNvPr id="42" name="Group 41"/>
          <p:cNvGrpSpPr/>
          <p:nvPr/>
        </p:nvGrpSpPr>
        <p:grpSpPr>
          <a:xfrm>
            <a:off x="8990091" y="4747771"/>
            <a:ext cx="813830" cy="659760"/>
            <a:chOff x="953111" y="5235069"/>
            <a:chExt cx="1361079" cy="1451593"/>
          </a:xfrm>
        </p:grpSpPr>
        <p:grpSp>
          <p:nvGrpSpPr>
            <p:cNvPr id="43" name="Group 42"/>
            <p:cNvGrpSpPr/>
            <p:nvPr/>
          </p:nvGrpSpPr>
          <p:grpSpPr>
            <a:xfrm>
              <a:off x="1352061" y="5235069"/>
              <a:ext cx="563178" cy="1013103"/>
              <a:chOff x="1055951" y="6468452"/>
              <a:chExt cx="563178" cy="1013103"/>
            </a:xfrm>
          </p:grpSpPr>
          <p:sp>
            <p:nvSpPr>
              <p:cNvPr id="71"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2" name="Freeform 6"/>
              <p:cNvSpPr>
                <a:spLocks noEditPoints="1"/>
              </p:cNvSpPr>
              <p:nvPr/>
            </p:nvSpPr>
            <p:spPr bwMode="auto">
              <a:xfrm>
                <a:off x="1055951" y="6468453"/>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44" name="Group 43"/>
            <p:cNvGrpSpPr/>
            <p:nvPr/>
          </p:nvGrpSpPr>
          <p:grpSpPr>
            <a:xfrm>
              <a:off x="953111" y="5455350"/>
              <a:ext cx="563178" cy="1013102"/>
              <a:chOff x="1055951" y="6468452"/>
              <a:chExt cx="563178" cy="1013102"/>
            </a:xfrm>
          </p:grpSpPr>
          <p:sp>
            <p:nvSpPr>
              <p:cNvPr id="69"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0"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46" name="Group 45"/>
            <p:cNvGrpSpPr/>
            <p:nvPr/>
          </p:nvGrpSpPr>
          <p:grpSpPr>
            <a:xfrm>
              <a:off x="1751012" y="5455350"/>
              <a:ext cx="563178" cy="1013102"/>
              <a:chOff x="1055951" y="6468452"/>
              <a:chExt cx="563178" cy="1013102"/>
            </a:xfrm>
          </p:grpSpPr>
          <p:sp>
            <p:nvSpPr>
              <p:cNvPr id="64"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65"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50" name="Group 49"/>
            <p:cNvGrpSpPr/>
            <p:nvPr/>
          </p:nvGrpSpPr>
          <p:grpSpPr>
            <a:xfrm>
              <a:off x="1352061" y="5673560"/>
              <a:ext cx="563178" cy="1013102"/>
              <a:chOff x="1055951" y="6468452"/>
              <a:chExt cx="563178" cy="1013102"/>
            </a:xfrm>
          </p:grpSpPr>
          <p:sp>
            <p:nvSpPr>
              <p:cNvPr id="52"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63"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grpSp>
        <p:nvGrpSpPr>
          <p:cNvPr id="19" name="Group 18"/>
          <p:cNvGrpSpPr/>
          <p:nvPr/>
        </p:nvGrpSpPr>
        <p:grpSpPr>
          <a:xfrm>
            <a:off x="5695109" y="5431992"/>
            <a:ext cx="798608" cy="642620"/>
            <a:chOff x="3821977" y="4650983"/>
            <a:chExt cx="1154113" cy="928687"/>
          </a:xfrm>
        </p:grpSpPr>
        <p:sp>
          <p:nvSpPr>
            <p:cNvPr id="18" name="Freeform 12"/>
            <p:cNvSpPr>
              <a:spLocks noEditPoints="1"/>
            </p:cNvSpPr>
            <p:nvPr/>
          </p:nvSpPr>
          <p:spPr bwMode="auto">
            <a:xfrm>
              <a:off x="3821977" y="4650983"/>
              <a:ext cx="1154113" cy="928687"/>
            </a:xfrm>
            <a:custGeom>
              <a:avLst/>
              <a:gdLst>
                <a:gd name="T0" fmla="*/ 291 w 308"/>
                <a:gd name="T1" fmla="*/ 0 h 248"/>
                <a:gd name="T2" fmla="*/ 13 w 308"/>
                <a:gd name="T3" fmla="*/ 0 h 248"/>
                <a:gd name="T4" fmla="*/ 0 w 308"/>
                <a:gd name="T5" fmla="*/ 13 h 248"/>
                <a:gd name="T6" fmla="*/ 0 w 308"/>
                <a:gd name="T7" fmla="*/ 235 h 248"/>
                <a:gd name="T8" fmla="*/ 13 w 308"/>
                <a:gd name="T9" fmla="*/ 248 h 248"/>
                <a:gd name="T10" fmla="*/ 291 w 308"/>
                <a:gd name="T11" fmla="*/ 248 h 248"/>
                <a:gd name="T12" fmla="*/ 308 w 308"/>
                <a:gd name="T13" fmla="*/ 235 h 248"/>
                <a:gd name="T14" fmla="*/ 308 w 308"/>
                <a:gd name="T15" fmla="*/ 13 h 248"/>
                <a:gd name="T16" fmla="*/ 291 w 308"/>
                <a:gd name="T17" fmla="*/ 0 h 248"/>
                <a:gd name="T18" fmla="*/ 91 w 308"/>
                <a:gd name="T19" fmla="*/ 14 h 248"/>
                <a:gd name="T20" fmla="*/ 94 w 308"/>
                <a:gd name="T21" fmla="*/ 10 h 248"/>
                <a:gd name="T22" fmla="*/ 285 w 308"/>
                <a:gd name="T23" fmla="*/ 10 h 248"/>
                <a:gd name="T24" fmla="*/ 288 w 308"/>
                <a:gd name="T25" fmla="*/ 14 h 248"/>
                <a:gd name="T26" fmla="*/ 288 w 308"/>
                <a:gd name="T27" fmla="*/ 27 h 248"/>
                <a:gd name="T28" fmla="*/ 285 w 308"/>
                <a:gd name="T29" fmla="*/ 30 h 248"/>
                <a:gd name="T30" fmla="*/ 94 w 308"/>
                <a:gd name="T31" fmla="*/ 30 h 248"/>
                <a:gd name="T32" fmla="*/ 91 w 308"/>
                <a:gd name="T33" fmla="*/ 27 h 248"/>
                <a:gd name="T34" fmla="*/ 91 w 308"/>
                <a:gd name="T35" fmla="*/ 14 h 248"/>
                <a:gd name="T36" fmla="*/ 59 w 308"/>
                <a:gd name="T37" fmla="*/ 13 h 248"/>
                <a:gd name="T38" fmla="*/ 63 w 308"/>
                <a:gd name="T39" fmla="*/ 10 h 248"/>
                <a:gd name="T40" fmla="*/ 83 w 308"/>
                <a:gd name="T41" fmla="*/ 10 h 248"/>
                <a:gd name="T42" fmla="*/ 86 w 308"/>
                <a:gd name="T43" fmla="*/ 13 h 248"/>
                <a:gd name="T44" fmla="*/ 86 w 308"/>
                <a:gd name="T45" fmla="*/ 27 h 248"/>
                <a:gd name="T46" fmla="*/ 83 w 308"/>
                <a:gd name="T47" fmla="*/ 30 h 248"/>
                <a:gd name="T48" fmla="*/ 63 w 308"/>
                <a:gd name="T49" fmla="*/ 30 h 248"/>
                <a:gd name="T50" fmla="*/ 59 w 308"/>
                <a:gd name="T51" fmla="*/ 27 h 248"/>
                <a:gd name="T52" fmla="*/ 59 w 308"/>
                <a:gd name="T53" fmla="*/ 13 h 248"/>
                <a:gd name="T54" fmla="*/ 21 w 308"/>
                <a:gd name="T55" fmla="*/ 27 h 248"/>
                <a:gd name="T56" fmla="*/ 21 w 308"/>
                <a:gd name="T57" fmla="*/ 13 h 248"/>
                <a:gd name="T58" fmla="*/ 25 w 308"/>
                <a:gd name="T59" fmla="*/ 10 h 248"/>
                <a:gd name="T60" fmla="*/ 51 w 308"/>
                <a:gd name="T61" fmla="*/ 10 h 248"/>
                <a:gd name="T62" fmla="*/ 55 w 308"/>
                <a:gd name="T63" fmla="*/ 13 h 248"/>
                <a:gd name="T64" fmla="*/ 55 w 308"/>
                <a:gd name="T65" fmla="*/ 27 h 248"/>
                <a:gd name="T66" fmla="*/ 51 w 308"/>
                <a:gd name="T67" fmla="*/ 30 h 248"/>
                <a:gd name="T68" fmla="*/ 25 w 308"/>
                <a:gd name="T69" fmla="*/ 30 h 248"/>
                <a:gd name="T70" fmla="*/ 21 w 308"/>
                <a:gd name="T71" fmla="*/ 27 h 248"/>
                <a:gd name="T72" fmla="*/ 288 w 308"/>
                <a:gd name="T73" fmla="*/ 225 h 248"/>
                <a:gd name="T74" fmla="*/ 288 w 308"/>
                <a:gd name="T75" fmla="*/ 228 h 248"/>
                <a:gd name="T76" fmla="*/ 26 w 308"/>
                <a:gd name="T77" fmla="*/ 228 h 248"/>
                <a:gd name="T78" fmla="*/ 23 w 308"/>
                <a:gd name="T79" fmla="*/ 225 h 248"/>
                <a:gd name="T80" fmla="*/ 23 w 308"/>
                <a:gd name="T81" fmla="*/ 53 h 248"/>
                <a:gd name="T82" fmla="*/ 288 w 308"/>
                <a:gd name="T83" fmla="*/ 53 h 248"/>
                <a:gd name="T84" fmla="*/ 288 w 308"/>
                <a:gd name="T85" fmla="*/ 22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248">
                  <a:moveTo>
                    <a:pt x="291" y="0"/>
                  </a:moveTo>
                  <a:cubicBezTo>
                    <a:pt x="13" y="0"/>
                    <a:pt x="13" y="0"/>
                    <a:pt x="13" y="0"/>
                  </a:cubicBezTo>
                  <a:cubicBezTo>
                    <a:pt x="6" y="0"/>
                    <a:pt x="0" y="3"/>
                    <a:pt x="0" y="13"/>
                  </a:cubicBezTo>
                  <a:cubicBezTo>
                    <a:pt x="0" y="235"/>
                    <a:pt x="0" y="235"/>
                    <a:pt x="0" y="235"/>
                  </a:cubicBezTo>
                  <a:cubicBezTo>
                    <a:pt x="0" y="245"/>
                    <a:pt x="6" y="248"/>
                    <a:pt x="13" y="248"/>
                  </a:cubicBezTo>
                  <a:cubicBezTo>
                    <a:pt x="291" y="248"/>
                    <a:pt x="291" y="248"/>
                    <a:pt x="291" y="248"/>
                  </a:cubicBezTo>
                  <a:cubicBezTo>
                    <a:pt x="298" y="248"/>
                    <a:pt x="308" y="245"/>
                    <a:pt x="308" y="235"/>
                  </a:cubicBezTo>
                  <a:cubicBezTo>
                    <a:pt x="308" y="13"/>
                    <a:pt x="308" y="13"/>
                    <a:pt x="308" y="13"/>
                  </a:cubicBezTo>
                  <a:cubicBezTo>
                    <a:pt x="308" y="3"/>
                    <a:pt x="298" y="0"/>
                    <a:pt x="291" y="0"/>
                  </a:cubicBezTo>
                  <a:close/>
                  <a:moveTo>
                    <a:pt x="91" y="14"/>
                  </a:moveTo>
                  <a:cubicBezTo>
                    <a:pt x="91" y="14"/>
                    <a:pt x="91" y="10"/>
                    <a:pt x="94" y="10"/>
                  </a:cubicBezTo>
                  <a:cubicBezTo>
                    <a:pt x="94" y="10"/>
                    <a:pt x="255" y="10"/>
                    <a:pt x="285" y="10"/>
                  </a:cubicBezTo>
                  <a:cubicBezTo>
                    <a:pt x="288" y="10"/>
                    <a:pt x="288" y="14"/>
                    <a:pt x="288" y="14"/>
                  </a:cubicBezTo>
                  <a:cubicBezTo>
                    <a:pt x="288" y="27"/>
                    <a:pt x="288" y="27"/>
                    <a:pt x="288" y="27"/>
                  </a:cubicBezTo>
                  <a:cubicBezTo>
                    <a:pt x="288" y="27"/>
                    <a:pt x="288" y="30"/>
                    <a:pt x="285" y="30"/>
                  </a:cubicBezTo>
                  <a:cubicBezTo>
                    <a:pt x="285" y="30"/>
                    <a:pt x="124" y="30"/>
                    <a:pt x="94" y="30"/>
                  </a:cubicBezTo>
                  <a:cubicBezTo>
                    <a:pt x="91" y="30"/>
                    <a:pt x="91" y="27"/>
                    <a:pt x="91" y="27"/>
                  </a:cubicBezTo>
                  <a:cubicBezTo>
                    <a:pt x="91" y="27"/>
                    <a:pt x="91" y="27"/>
                    <a:pt x="91" y="14"/>
                  </a:cubicBezTo>
                  <a:close/>
                  <a:moveTo>
                    <a:pt x="59" y="13"/>
                  </a:moveTo>
                  <a:cubicBezTo>
                    <a:pt x="59" y="13"/>
                    <a:pt x="59" y="10"/>
                    <a:pt x="63" y="10"/>
                  </a:cubicBezTo>
                  <a:cubicBezTo>
                    <a:pt x="65" y="10"/>
                    <a:pt x="71" y="10"/>
                    <a:pt x="83" y="10"/>
                  </a:cubicBezTo>
                  <a:cubicBezTo>
                    <a:pt x="86" y="10"/>
                    <a:pt x="86" y="13"/>
                    <a:pt x="86" y="13"/>
                  </a:cubicBezTo>
                  <a:cubicBezTo>
                    <a:pt x="86" y="27"/>
                    <a:pt x="86" y="27"/>
                    <a:pt x="86" y="27"/>
                  </a:cubicBezTo>
                  <a:cubicBezTo>
                    <a:pt x="86" y="27"/>
                    <a:pt x="86" y="30"/>
                    <a:pt x="83" y="30"/>
                  </a:cubicBezTo>
                  <a:cubicBezTo>
                    <a:pt x="81" y="30"/>
                    <a:pt x="75" y="30"/>
                    <a:pt x="63" y="30"/>
                  </a:cubicBezTo>
                  <a:cubicBezTo>
                    <a:pt x="59" y="30"/>
                    <a:pt x="59" y="27"/>
                    <a:pt x="59" y="27"/>
                  </a:cubicBezTo>
                  <a:cubicBezTo>
                    <a:pt x="59" y="27"/>
                    <a:pt x="59" y="27"/>
                    <a:pt x="59" y="13"/>
                  </a:cubicBezTo>
                  <a:close/>
                  <a:moveTo>
                    <a:pt x="21" y="27"/>
                  </a:moveTo>
                  <a:cubicBezTo>
                    <a:pt x="21" y="27"/>
                    <a:pt x="21" y="27"/>
                    <a:pt x="21" y="13"/>
                  </a:cubicBezTo>
                  <a:cubicBezTo>
                    <a:pt x="21" y="13"/>
                    <a:pt x="21" y="10"/>
                    <a:pt x="25" y="10"/>
                  </a:cubicBezTo>
                  <a:cubicBezTo>
                    <a:pt x="25" y="10"/>
                    <a:pt x="22" y="10"/>
                    <a:pt x="51" y="10"/>
                  </a:cubicBezTo>
                  <a:cubicBezTo>
                    <a:pt x="55" y="10"/>
                    <a:pt x="55" y="13"/>
                    <a:pt x="55" y="13"/>
                  </a:cubicBezTo>
                  <a:cubicBezTo>
                    <a:pt x="55" y="27"/>
                    <a:pt x="55" y="27"/>
                    <a:pt x="55" y="27"/>
                  </a:cubicBezTo>
                  <a:cubicBezTo>
                    <a:pt x="55" y="27"/>
                    <a:pt x="55" y="30"/>
                    <a:pt x="51" y="30"/>
                  </a:cubicBezTo>
                  <a:cubicBezTo>
                    <a:pt x="51" y="30"/>
                    <a:pt x="54" y="30"/>
                    <a:pt x="25" y="30"/>
                  </a:cubicBezTo>
                  <a:cubicBezTo>
                    <a:pt x="21" y="30"/>
                    <a:pt x="21" y="27"/>
                    <a:pt x="21" y="27"/>
                  </a:cubicBezTo>
                  <a:close/>
                  <a:moveTo>
                    <a:pt x="288" y="225"/>
                  </a:moveTo>
                  <a:cubicBezTo>
                    <a:pt x="288" y="228"/>
                    <a:pt x="288" y="228"/>
                    <a:pt x="288" y="228"/>
                  </a:cubicBezTo>
                  <a:cubicBezTo>
                    <a:pt x="53" y="228"/>
                    <a:pt x="26" y="228"/>
                    <a:pt x="26" y="228"/>
                  </a:cubicBezTo>
                  <a:cubicBezTo>
                    <a:pt x="23" y="228"/>
                    <a:pt x="23" y="228"/>
                    <a:pt x="23" y="225"/>
                  </a:cubicBezTo>
                  <a:cubicBezTo>
                    <a:pt x="23" y="53"/>
                    <a:pt x="23" y="53"/>
                    <a:pt x="23" y="53"/>
                  </a:cubicBezTo>
                  <a:cubicBezTo>
                    <a:pt x="261" y="53"/>
                    <a:pt x="288" y="53"/>
                    <a:pt x="288" y="53"/>
                  </a:cubicBezTo>
                  <a:cubicBezTo>
                    <a:pt x="288" y="195"/>
                    <a:pt x="288" y="225"/>
                    <a:pt x="288" y="225"/>
                  </a:cubicBezTo>
                  <a:close/>
                </a:path>
              </a:pathLst>
            </a:custGeom>
            <a:solidFill>
              <a:srgbClr val="5E5E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2"/>
            <p:cNvSpPr>
              <a:spLocks noEditPoints="1"/>
            </p:cNvSpPr>
            <p:nvPr/>
          </p:nvSpPr>
          <p:spPr bwMode="black">
            <a:xfrm>
              <a:off x="4227257" y="5005222"/>
              <a:ext cx="381688" cy="38159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grpSp>
      <p:grpSp>
        <p:nvGrpSpPr>
          <p:cNvPr id="20" name="Group 19"/>
          <p:cNvGrpSpPr/>
          <p:nvPr/>
        </p:nvGrpSpPr>
        <p:grpSpPr>
          <a:xfrm>
            <a:off x="2525637" y="1690997"/>
            <a:ext cx="775703" cy="567281"/>
            <a:chOff x="3345035" y="2296805"/>
            <a:chExt cx="567890" cy="415305"/>
          </a:xfrm>
        </p:grpSpPr>
        <p:sp>
          <p:nvSpPr>
            <p:cNvPr id="77" name="Freeform 7"/>
            <p:cNvSpPr>
              <a:spLocks/>
            </p:cNvSpPr>
            <p:nvPr/>
          </p:nvSpPr>
          <p:spPr bwMode="auto">
            <a:xfrm rot="10800000">
              <a:off x="3345035" y="2468249"/>
              <a:ext cx="567890" cy="243861"/>
            </a:xfrm>
            <a:custGeom>
              <a:avLst/>
              <a:gdLst>
                <a:gd name="T0" fmla="*/ 488 w 501"/>
                <a:gd name="T1" fmla="*/ 0 h 215"/>
                <a:gd name="T2" fmla="*/ 13 w 501"/>
                <a:gd name="T3" fmla="*/ 0 h 215"/>
                <a:gd name="T4" fmla="*/ 0 w 501"/>
                <a:gd name="T5" fmla="*/ 13 h 215"/>
                <a:gd name="T6" fmla="*/ 0 w 501"/>
                <a:gd name="T7" fmla="*/ 202 h 215"/>
                <a:gd name="T8" fmla="*/ 13 w 501"/>
                <a:gd name="T9" fmla="*/ 215 h 215"/>
                <a:gd name="T10" fmla="*/ 50 w 501"/>
                <a:gd name="T11" fmla="*/ 215 h 215"/>
                <a:gd name="T12" fmla="*/ 50 w 501"/>
                <a:gd name="T13" fmla="*/ 48 h 215"/>
                <a:gd name="T14" fmla="*/ 451 w 501"/>
                <a:gd name="T15" fmla="*/ 48 h 215"/>
                <a:gd name="T16" fmla="*/ 451 w 501"/>
                <a:gd name="T17" fmla="*/ 215 h 215"/>
                <a:gd name="T18" fmla="*/ 488 w 501"/>
                <a:gd name="T19" fmla="*/ 215 h 215"/>
                <a:gd name="T20" fmla="*/ 501 w 501"/>
                <a:gd name="T21" fmla="*/ 202 h 215"/>
                <a:gd name="T22" fmla="*/ 501 w 501"/>
                <a:gd name="T23" fmla="*/ 13 h 215"/>
                <a:gd name="T24" fmla="*/ 488 w 501"/>
                <a:gd name="T2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1" h="215">
                  <a:moveTo>
                    <a:pt x="488" y="0"/>
                  </a:moveTo>
                  <a:cubicBezTo>
                    <a:pt x="13" y="0"/>
                    <a:pt x="13" y="0"/>
                    <a:pt x="13" y="0"/>
                  </a:cubicBezTo>
                  <a:cubicBezTo>
                    <a:pt x="6" y="0"/>
                    <a:pt x="0" y="5"/>
                    <a:pt x="0" y="13"/>
                  </a:cubicBezTo>
                  <a:cubicBezTo>
                    <a:pt x="0" y="202"/>
                    <a:pt x="0" y="202"/>
                    <a:pt x="0" y="202"/>
                  </a:cubicBezTo>
                  <a:cubicBezTo>
                    <a:pt x="0" y="210"/>
                    <a:pt x="6" y="215"/>
                    <a:pt x="13" y="215"/>
                  </a:cubicBezTo>
                  <a:cubicBezTo>
                    <a:pt x="50" y="215"/>
                    <a:pt x="50" y="215"/>
                    <a:pt x="50" y="215"/>
                  </a:cubicBezTo>
                  <a:cubicBezTo>
                    <a:pt x="50" y="48"/>
                    <a:pt x="50" y="48"/>
                    <a:pt x="50" y="48"/>
                  </a:cubicBezTo>
                  <a:cubicBezTo>
                    <a:pt x="451" y="48"/>
                    <a:pt x="451" y="48"/>
                    <a:pt x="451" y="48"/>
                  </a:cubicBezTo>
                  <a:cubicBezTo>
                    <a:pt x="451" y="215"/>
                    <a:pt x="451" y="215"/>
                    <a:pt x="451" y="215"/>
                  </a:cubicBezTo>
                  <a:cubicBezTo>
                    <a:pt x="488" y="215"/>
                    <a:pt x="488" y="215"/>
                    <a:pt x="488" y="215"/>
                  </a:cubicBezTo>
                  <a:cubicBezTo>
                    <a:pt x="495" y="215"/>
                    <a:pt x="501" y="210"/>
                    <a:pt x="501" y="202"/>
                  </a:cubicBezTo>
                  <a:cubicBezTo>
                    <a:pt x="501" y="13"/>
                    <a:pt x="501" y="13"/>
                    <a:pt x="501" y="13"/>
                  </a:cubicBezTo>
                  <a:cubicBezTo>
                    <a:pt x="501" y="5"/>
                    <a:pt x="495" y="0"/>
                    <a:pt x="488"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
            <p:cNvSpPr>
              <a:spLocks/>
            </p:cNvSpPr>
            <p:nvPr/>
          </p:nvSpPr>
          <p:spPr bwMode="auto">
            <a:xfrm>
              <a:off x="3437443" y="2296805"/>
              <a:ext cx="383074" cy="283706"/>
            </a:xfrm>
            <a:custGeom>
              <a:avLst/>
              <a:gdLst>
                <a:gd name="T0" fmla="*/ 571 w 798"/>
                <a:gd name="T1" fmla="*/ 286 h 591"/>
                <a:gd name="T2" fmla="*/ 571 w 798"/>
                <a:gd name="T3" fmla="*/ 0 h 591"/>
                <a:gd name="T4" fmla="*/ 224 w 798"/>
                <a:gd name="T5" fmla="*/ 0 h 591"/>
                <a:gd name="T6" fmla="*/ 224 w 798"/>
                <a:gd name="T7" fmla="*/ 286 h 591"/>
                <a:gd name="T8" fmla="*/ 0 w 798"/>
                <a:gd name="T9" fmla="*/ 286 h 591"/>
                <a:gd name="T10" fmla="*/ 399 w 798"/>
                <a:gd name="T11" fmla="*/ 591 h 591"/>
                <a:gd name="T12" fmla="*/ 798 w 798"/>
                <a:gd name="T13" fmla="*/ 286 h 591"/>
                <a:gd name="T14" fmla="*/ 571 w 798"/>
                <a:gd name="T15" fmla="*/ 286 h 5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8" h="591">
                  <a:moveTo>
                    <a:pt x="571" y="286"/>
                  </a:moveTo>
                  <a:lnTo>
                    <a:pt x="571" y="0"/>
                  </a:lnTo>
                  <a:lnTo>
                    <a:pt x="224" y="0"/>
                  </a:lnTo>
                  <a:lnTo>
                    <a:pt x="224" y="286"/>
                  </a:lnTo>
                  <a:lnTo>
                    <a:pt x="0" y="286"/>
                  </a:lnTo>
                  <a:lnTo>
                    <a:pt x="399" y="591"/>
                  </a:lnTo>
                  <a:lnTo>
                    <a:pt x="798" y="286"/>
                  </a:lnTo>
                  <a:lnTo>
                    <a:pt x="571" y="28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80" name="Straight Arrow Connector 79"/>
          <p:cNvCxnSpPr/>
          <p:nvPr/>
        </p:nvCxnSpPr>
        <p:spPr>
          <a:xfrm flipV="1">
            <a:off x="2315688" y="2481943"/>
            <a:ext cx="464513" cy="930362"/>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140526" y="3383815"/>
            <a:ext cx="1523603" cy="990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endParaRPr lang="en-US" sz="1600" dirty="0">
              <a:solidFill>
                <a:schemeClr val="lt1">
                  <a:alpha val="99000"/>
                </a:schemeClr>
              </a:solidFill>
            </a:endParaRPr>
          </a:p>
        </p:txBody>
      </p:sp>
      <p:sp>
        <p:nvSpPr>
          <p:cNvPr id="4" name="Rectangle 3"/>
          <p:cNvSpPr/>
          <p:nvPr/>
        </p:nvSpPr>
        <p:spPr>
          <a:xfrm>
            <a:off x="976313" y="3497031"/>
            <a:ext cx="1523603" cy="990600"/>
          </a:xfrm>
          <a:prstGeom prst="rect">
            <a:avLst/>
          </a:prstGeom>
          <a:solidFill>
            <a:schemeClr val="accent4"/>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fontAlgn="base">
              <a:spcBef>
                <a:spcPct val="0"/>
              </a:spcBef>
              <a:spcAft>
                <a:spcPct val="0"/>
              </a:spcAft>
            </a:pPr>
            <a:r>
              <a:rPr lang="en-US" sz="1600" dirty="0">
                <a:solidFill>
                  <a:schemeClr val="lt1">
                    <a:alpha val="99000"/>
                  </a:schemeClr>
                </a:solidFill>
              </a:rPr>
              <a:t>Game Play API</a:t>
            </a:r>
          </a:p>
          <a:p>
            <a:pPr fontAlgn="base">
              <a:spcBef>
                <a:spcPct val="0"/>
              </a:spcBef>
              <a:spcAft>
                <a:spcPct val="0"/>
              </a:spcAft>
            </a:pPr>
            <a:r>
              <a:rPr lang="en-US" sz="1600" i="1" dirty="0">
                <a:solidFill>
                  <a:schemeClr val="lt1">
                    <a:alpha val="99000"/>
                  </a:schemeClr>
                </a:solidFill>
              </a:rPr>
              <a:t>Web Role</a:t>
            </a:r>
          </a:p>
        </p:txBody>
      </p:sp>
      <p:cxnSp>
        <p:nvCxnSpPr>
          <p:cNvPr id="7" name="Straight Arrow Connector 6"/>
          <p:cNvCxnSpPr/>
          <p:nvPr/>
        </p:nvCxnSpPr>
        <p:spPr>
          <a:xfrm flipH="1" flipV="1">
            <a:off x="2326741" y="4544840"/>
            <a:ext cx="3183411" cy="1119691"/>
          </a:xfrm>
          <a:prstGeom prst="straightConnector1">
            <a:avLst/>
          </a:prstGeom>
          <a:ln w="25400">
            <a:miter lim="800000"/>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064090" y="2822600"/>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Mike (user id)</a:t>
            </a:r>
          </a:p>
          <a:p>
            <a:pPr fontAlgn="base">
              <a:spcBef>
                <a:spcPct val="0"/>
              </a:spcBef>
              <a:spcAft>
                <a:spcPct val="0"/>
              </a:spcAft>
            </a:pPr>
            <a:r>
              <a:rPr lang="en-US" sz="1200" dirty="0">
                <a:solidFill>
                  <a:schemeClr val="lt1">
                    <a:alpha val="99000"/>
                  </a:schemeClr>
                </a:solidFill>
              </a:rPr>
              <a:t>blob</a:t>
            </a:r>
          </a:p>
        </p:txBody>
      </p:sp>
      <p:sp>
        <p:nvSpPr>
          <p:cNvPr id="66" name="Rectangle 65"/>
          <p:cNvSpPr/>
          <p:nvPr/>
        </p:nvSpPr>
        <p:spPr>
          <a:xfrm>
            <a:off x="8765052" y="2820332"/>
            <a:ext cx="1288938" cy="62699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9B6…A6E1</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67" name="Rectangle 66"/>
          <p:cNvSpPr/>
          <p:nvPr/>
        </p:nvSpPr>
        <p:spPr>
          <a:xfrm>
            <a:off x="8759355" y="3779838"/>
            <a:ext cx="1288938" cy="6872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20" numCol="1" rtlCol="0" anchor="b" anchorCtr="0" compatLnSpc="1">
            <a:prstTxWarp prst="textNoShape">
              <a:avLst/>
            </a:prstTxWarp>
          </a:bodyPr>
          <a:lstStyle/>
          <a:p>
            <a:pPr fontAlgn="base">
              <a:spcBef>
                <a:spcPct val="0"/>
              </a:spcBef>
              <a:spcAft>
                <a:spcPct val="0"/>
              </a:spcAft>
            </a:pPr>
            <a:r>
              <a:rPr lang="en-US" sz="1200" dirty="0">
                <a:solidFill>
                  <a:schemeClr val="lt1">
                    <a:alpha val="99000"/>
                  </a:schemeClr>
                </a:solidFill>
              </a:rPr>
              <a:t>Game Queue</a:t>
            </a:r>
          </a:p>
          <a:p>
            <a:pPr fontAlgn="base">
              <a:spcBef>
                <a:spcPct val="0"/>
              </a:spcBef>
              <a:spcAft>
                <a:spcPct val="0"/>
              </a:spcAft>
            </a:pPr>
            <a:r>
              <a:rPr lang="es-AR" sz="1200" dirty="0">
                <a:solidFill>
                  <a:schemeClr val="lt1">
                    <a:alpha val="99000"/>
                  </a:schemeClr>
                </a:solidFill>
              </a:rPr>
              <a:t>A62…DDE1</a:t>
            </a:r>
            <a:endParaRPr lang="en-US" sz="1200" dirty="0">
              <a:solidFill>
                <a:schemeClr val="lt1">
                  <a:alpha val="99000"/>
                </a:schemeClr>
              </a:solidFill>
            </a:endParaRPr>
          </a:p>
          <a:p>
            <a:pPr fontAlgn="base">
              <a:spcBef>
                <a:spcPct val="0"/>
              </a:spcBef>
              <a:spcAft>
                <a:spcPct val="0"/>
              </a:spcAft>
            </a:pPr>
            <a:r>
              <a:rPr lang="en-US" sz="1200" dirty="0">
                <a:solidFill>
                  <a:schemeClr val="lt1">
                    <a:alpha val="99000"/>
                  </a:schemeClr>
                </a:solidFill>
              </a:rPr>
              <a:t>blob</a:t>
            </a:r>
          </a:p>
        </p:txBody>
      </p:sp>
      <p:sp>
        <p:nvSpPr>
          <p:cNvPr id="57" name="TextBox 56"/>
          <p:cNvSpPr txBox="1"/>
          <p:nvPr/>
        </p:nvSpPr>
        <p:spPr>
          <a:xfrm>
            <a:off x="2184827" y="907715"/>
            <a:ext cx="1531388" cy="621682"/>
          </a:xfrm>
          <a:prstGeom prst="rect">
            <a:avLst/>
          </a:prstGeom>
          <a:noFill/>
        </p:spPr>
        <p:txBody>
          <a:bodyPr wrap="square" lIns="121893" tIns="60947" rIns="121893" bIns="60947" rtlCol="0">
            <a:spAutoFit/>
          </a:bodyPr>
          <a:lstStyle/>
          <a:p>
            <a:pPr>
              <a:lnSpc>
                <a:spcPct val="90000"/>
              </a:lnSpc>
              <a:defRPr/>
            </a:pPr>
            <a:r>
              <a:rPr lang="en-US" sz="3600" dirty="0" smtClean="0">
                <a:solidFill>
                  <a:schemeClr val="accent5">
                    <a:alpha val="99000"/>
                  </a:schemeClr>
                </a:solidFill>
                <a:latin typeface="Segoe UI Light" pitchFamily="34" charset="0"/>
              </a:rPr>
              <a:t>Write</a:t>
            </a:r>
            <a:endParaRPr lang="en-US" sz="3600" dirty="0">
              <a:solidFill>
                <a:schemeClr val="accent5">
                  <a:alpha val="99000"/>
                </a:schemeClr>
              </a:solidFill>
              <a:latin typeface="Segoe UI Light" pitchFamily="34" charset="0"/>
            </a:endParaRPr>
          </a:p>
        </p:txBody>
      </p:sp>
      <p:sp>
        <p:nvSpPr>
          <p:cNvPr id="73" name="TextBox 72"/>
          <p:cNvSpPr txBox="1"/>
          <p:nvPr/>
        </p:nvSpPr>
        <p:spPr>
          <a:xfrm>
            <a:off x="8820089" y="907715"/>
            <a:ext cx="1531388" cy="621682"/>
          </a:xfrm>
          <a:prstGeom prst="rect">
            <a:avLst/>
          </a:prstGeom>
          <a:noFill/>
        </p:spPr>
        <p:txBody>
          <a:bodyPr wrap="square" lIns="121893" tIns="60947" rIns="121893" bIns="60947" rtlCol="0">
            <a:spAutoFit/>
          </a:bodyPr>
          <a:lstStyle/>
          <a:p>
            <a:pPr>
              <a:lnSpc>
                <a:spcPct val="90000"/>
              </a:lnSpc>
              <a:defRPr/>
            </a:pPr>
            <a:r>
              <a:rPr lang="en-US" sz="3600" dirty="0" smtClean="0">
                <a:solidFill>
                  <a:schemeClr val="accent5">
                    <a:alpha val="99000"/>
                  </a:schemeClr>
                </a:solidFill>
                <a:latin typeface="Segoe UI Light" pitchFamily="34" charset="0"/>
              </a:rPr>
              <a:t>Read</a:t>
            </a:r>
            <a:endParaRPr lang="en-US" sz="3600" dirty="0">
              <a:solidFill>
                <a:schemeClr val="accent5">
                  <a:alpha val="99000"/>
                </a:schemeClr>
              </a:solidFill>
              <a:latin typeface="Segoe UI Light" pitchFamily="34" charset="0"/>
            </a:endParaRPr>
          </a:p>
        </p:txBody>
      </p:sp>
    </p:spTree>
    <p:extLst>
      <p:ext uri="{BB962C8B-B14F-4D97-AF65-F5344CB8AC3E}">
        <p14:creationId xmlns:p14="http://schemas.microsoft.com/office/powerpoint/2010/main" val="1200161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500"/>
                                        <p:tgtEl>
                                          <p:spTgt spid="9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79" grpId="0" animBg="1"/>
      <p:bldP spid="57" grpId="0"/>
      <p:bldP spid="7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399"/>
            <a:ext cx="12188825" cy="72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6" y="3691469"/>
            <a:ext cx="12188824" cy="1362075"/>
          </a:xfrm>
          <a:prstGeom prst="rect">
            <a:avLst/>
          </a:prstGeom>
        </p:spPr>
        <p:txBody>
          <a:bodyPr lIns="121899" tIns="60949" rIns="121899" bIns="60949">
            <a:normAutofit fontScale="97500"/>
          </a:bodyPr>
          <a:lstStyle>
            <a:lvl1pPr algn="l" defTabSz="914400" rtl="0" eaLnBrk="1" latinLnBrk="0" hangingPunct="1">
              <a:spcBef>
                <a:spcPct val="0"/>
              </a:spcBef>
              <a:buNone/>
              <a:defRPr sz="4000" b="1" i="1" kern="1200">
                <a:solidFill>
                  <a:schemeClr val="tx1"/>
                </a:solidFill>
                <a:effectLst/>
                <a:latin typeface="+mj-lt"/>
                <a:ea typeface="Segoe UI" pitchFamily="34" charset="0"/>
                <a:cs typeface="Segoe UI" pitchFamily="34" charset="0"/>
              </a:defRPr>
            </a:lvl1pPr>
          </a:lstStyle>
          <a:p>
            <a:endParaRPr lang="en-US" dirty="0">
              <a:solidFill>
                <a:schemeClr val="bg1"/>
              </a:solidFill>
            </a:endParaRPr>
          </a:p>
        </p:txBody>
      </p:sp>
    </p:spTree>
    <p:extLst>
      <p:ext uri="{BB962C8B-B14F-4D97-AF65-F5344CB8AC3E}">
        <p14:creationId xmlns:p14="http://schemas.microsoft.com/office/powerpoint/2010/main" val="107261039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Social Apps</a:t>
            </a:r>
          </a:p>
        </p:txBody>
      </p:sp>
      <p:grpSp>
        <p:nvGrpSpPr>
          <p:cNvPr id="19" name="Group 18"/>
          <p:cNvGrpSpPr/>
          <p:nvPr/>
        </p:nvGrpSpPr>
        <p:grpSpPr>
          <a:xfrm>
            <a:off x="6893290" y="1849060"/>
            <a:ext cx="4231910" cy="2709218"/>
            <a:chOff x="6471257" y="1578880"/>
            <a:chExt cx="5075976" cy="3249577"/>
          </a:xfrm>
        </p:grpSpPr>
        <p:grpSp>
          <p:nvGrpSpPr>
            <p:cNvPr id="3" name="Group 2"/>
            <p:cNvGrpSpPr/>
            <p:nvPr/>
          </p:nvGrpSpPr>
          <p:grpSpPr>
            <a:xfrm>
              <a:off x="8669299" y="1578880"/>
              <a:ext cx="1084420" cy="1084134"/>
              <a:chOff x="8751089" y="1930455"/>
              <a:chExt cx="1366079" cy="1365721"/>
            </a:xfrm>
          </p:grpSpPr>
          <p:sp>
            <p:nvSpPr>
              <p:cNvPr id="6" name="Freeform 6"/>
              <p:cNvSpPr>
                <a:spLocks/>
              </p:cNvSpPr>
              <p:nvPr/>
            </p:nvSpPr>
            <p:spPr bwMode="black">
              <a:xfrm>
                <a:off x="8751089" y="1930455"/>
                <a:ext cx="1366079" cy="1365721"/>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useBgFill="1">
            <p:nvSpPr>
              <p:cNvPr id="7" name="Freeform 7"/>
              <p:cNvSpPr>
                <a:spLocks/>
              </p:cNvSpPr>
              <p:nvPr/>
            </p:nvSpPr>
            <p:spPr bwMode="black">
              <a:xfrm>
                <a:off x="9335646" y="2098653"/>
                <a:ext cx="574485" cy="1087131"/>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8" name="Freeform 13"/>
            <p:cNvSpPr>
              <a:spLocks noEditPoints="1"/>
            </p:cNvSpPr>
            <p:nvPr/>
          </p:nvSpPr>
          <p:spPr bwMode="black">
            <a:xfrm>
              <a:off x="8325635" y="3165230"/>
              <a:ext cx="1583978" cy="134864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nvGrpSpPr>
            <p:cNvPr id="9" name="Group 8"/>
            <p:cNvGrpSpPr>
              <a:grpSpLocks noChangeAspect="1"/>
            </p:cNvGrpSpPr>
            <p:nvPr/>
          </p:nvGrpSpPr>
          <p:grpSpPr bwMode="black">
            <a:xfrm>
              <a:off x="9966937" y="2572992"/>
              <a:ext cx="1580296" cy="1194551"/>
              <a:chOff x="5152725" y="4450437"/>
              <a:chExt cx="311284" cy="235362"/>
            </a:xfrm>
          </p:grpSpPr>
          <p:sp>
            <p:nvSpPr>
              <p:cNvPr id="10" name="Freeform 168"/>
              <p:cNvSpPr>
                <a:spLocks noEditPoints="1"/>
              </p:cNvSpPr>
              <p:nvPr/>
            </p:nvSpPr>
            <p:spPr bwMode="black">
              <a:xfrm>
                <a:off x="5152725" y="4450437"/>
                <a:ext cx="212585" cy="199299"/>
              </a:xfrm>
              <a:custGeom>
                <a:avLst/>
                <a:gdLst/>
                <a:ahLst/>
                <a:cxnLst>
                  <a:cxn ang="0">
                    <a:pos x="215" y="24"/>
                  </a:cxn>
                  <a:cxn ang="0">
                    <a:pos x="127" y="0"/>
                  </a:cxn>
                  <a:cxn ang="0">
                    <a:pos x="39" y="24"/>
                  </a:cxn>
                  <a:cxn ang="0">
                    <a:pos x="0" y="89"/>
                  </a:cxn>
                  <a:cxn ang="0">
                    <a:pos x="42" y="155"/>
                  </a:cxn>
                  <a:cxn ang="0">
                    <a:pos x="34" y="197"/>
                  </a:cxn>
                  <a:cxn ang="0">
                    <a:pos x="27" y="231"/>
                  </a:cxn>
                  <a:cxn ang="0">
                    <a:pos x="25" y="240"/>
                  </a:cxn>
                  <a:cxn ang="0">
                    <a:pos x="31" y="233"/>
                  </a:cxn>
                  <a:cxn ang="0">
                    <a:pos x="55" y="207"/>
                  </a:cxn>
                  <a:cxn ang="0">
                    <a:pos x="87" y="173"/>
                  </a:cxn>
                  <a:cxn ang="0">
                    <a:pos x="127" y="178"/>
                  </a:cxn>
                  <a:cxn ang="0">
                    <a:pos x="215" y="153"/>
                  </a:cxn>
                  <a:cxn ang="0">
                    <a:pos x="255" y="89"/>
                  </a:cxn>
                  <a:cxn ang="0">
                    <a:pos x="215" y="24"/>
                  </a:cxn>
                  <a:cxn ang="0">
                    <a:pos x="59" y="149"/>
                  </a:cxn>
                  <a:cxn ang="0">
                    <a:pos x="59" y="147"/>
                  </a:cxn>
                  <a:cxn ang="0">
                    <a:pos x="57" y="147"/>
                  </a:cxn>
                  <a:cxn ang="0">
                    <a:pos x="15" y="89"/>
                  </a:cxn>
                  <a:cxn ang="0">
                    <a:pos x="127" y="15"/>
                  </a:cxn>
                  <a:cxn ang="0">
                    <a:pos x="240" y="89"/>
                  </a:cxn>
                  <a:cxn ang="0">
                    <a:pos x="127" y="163"/>
                  </a:cxn>
                  <a:cxn ang="0">
                    <a:pos x="83" y="157"/>
                  </a:cxn>
                  <a:cxn ang="0">
                    <a:pos x="82" y="156"/>
                  </a:cxn>
                  <a:cxn ang="0">
                    <a:pos x="81" y="158"/>
                  </a:cxn>
                  <a:cxn ang="0">
                    <a:pos x="50" y="191"/>
                  </a:cxn>
                  <a:cxn ang="0">
                    <a:pos x="59" y="149"/>
                  </a:cxn>
                </a:cxnLst>
                <a:rect l="0" t="0" r="r" b="b"/>
                <a:pathLst>
                  <a:path w="255" h="240">
                    <a:moveTo>
                      <a:pt x="215" y="24"/>
                    </a:moveTo>
                    <a:cubicBezTo>
                      <a:pt x="192" y="8"/>
                      <a:pt x="160" y="0"/>
                      <a:pt x="127" y="0"/>
                    </a:cubicBezTo>
                    <a:cubicBezTo>
                      <a:pt x="94" y="0"/>
                      <a:pt x="63" y="8"/>
                      <a:pt x="39" y="24"/>
                    </a:cubicBezTo>
                    <a:cubicBezTo>
                      <a:pt x="14" y="41"/>
                      <a:pt x="0" y="64"/>
                      <a:pt x="0" y="89"/>
                    </a:cubicBezTo>
                    <a:cubicBezTo>
                      <a:pt x="0" y="114"/>
                      <a:pt x="15" y="138"/>
                      <a:pt x="42" y="155"/>
                    </a:cubicBezTo>
                    <a:cubicBezTo>
                      <a:pt x="34" y="197"/>
                      <a:pt x="34" y="197"/>
                      <a:pt x="34" y="197"/>
                    </a:cubicBezTo>
                    <a:cubicBezTo>
                      <a:pt x="27" y="231"/>
                      <a:pt x="27" y="231"/>
                      <a:pt x="27" y="231"/>
                    </a:cubicBezTo>
                    <a:cubicBezTo>
                      <a:pt x="25" y="240"/>
                      <a:pt x="25" y="240"/>
                      <a:pt x="25" y="240"/>
                    </a:cubicBezTo>
                    <a:cubicBezTo>
                      <a:pt x="31" y="233"/>
                      <a:pt x="31" y="233"/>
                      <a:pt x="31" y="233"/>
                    </a:cubicBezTo>
                    <a:cubicBezTo>
                      <a:pt x="55" y="207"/>
                      <a:pt x="55" y="207"/>
                      <a:pt x="55" y="207"/>
                    </a:cubicBezTo>
                    <a:cubicBezTo>
                      <a:pt x="87" y="173"/>
                      <a:pt x="87" y="173"/>
                      <a:pt x="87" y="173"/>
                    </a:cubicBezTo>
                    <a:cubicBezTo>
                      <a:pt x="100" y="176"/>
                      <a:pt x="113" y="178"/>
                      <a:pt x="127" y="178"/>
                    </a:cubicBezTo>
                    <a:cubicBezTo>
                      <a:pt x="160" y="178"/>
                      <a:pt x="192" y="169"/>
                      <a:pt x="215" y="153"/>
                    </a:cubicBezTo>
                    <a:cubicBezTo>
                      <a:pt x="241" y="136"/>
                      <a:pt x="255" y="113"/>
                      <a:pt x="255" y="89"/>
                    </a:cubicBezTo>
                    <a:cubicBezTo>
                      <a:pt x="255" y="64"/>
                      <a:pt x="241" y="41"/>
                      <a:pt x="215" y="24"/>
                    </a:cubicBezTo>
                    <a:close/>
                    <a:moveTo>
                      <a:pt x="59" y="149"/>
                    </a:moveTo>
                    <a:cubicBezTo>
                      <a:pt x="59" y="147"/>
                      <a:pt x="59" y="147"/>
                      <a:pt x="59" y="147"/>
                    </a:cubicBezTo>
                    <a:cubicBezTo>
                      <a:pt x="57" y="147"/>
                      <a:pt x="57" y="147"/>
                      <a:pt x="57" y="147"/>
                    </a:cubicBezTo>
                    <a:cubicBezTo>
                      <a:pt x="30" y="132"/>
                      <a:pt x="15" y="111"/>
                      <a:pt x="15" y="89"/>
                    </a:cubicBezTo>
                    <a:cubicBezTo>
                      <a:pt x="15" y="48"/>
                      <a:pt x="65" y="15"/>
                      <a:pt x="127" y="15"/>
                    </a:cubicBezTo>
                    <a:cubicBezTo>
                      <a:pt x="189" y="15"/>
                      <a:pt x="240" y="48"/>
                      <a:pt x="240" y="89"/>
                    </a:cubicBezTo>
                    <a:cubicBezTo>
                      <a:pt x="240" y="129"/>
                      <a:pt x="189" y="163"/>
                      <a:pt x="127" y="163"/>
                    </a:cubicBezTo>
                    <a:cubicBezTo>
                      <a:pt x="112" y="163"/>
                      <a:pt x="97" y="161"/>
                      <a:pt x="83" y="157"/>
                    </a:cubicBezTo>
                    <a:cubicBezTo>
                      <a:pt x="82" y="156"/>
                      <a:pt x="82" y="156"/>
                      <a:pt x="82" y="156"/>
                    </a:cubicBezTo>
                    <a:cubicBezTo>
                      <a:pt x="81" y="158"/>
                      <a:pt x="81" y="158"/>
                      <a:pt x="81" y="158"/>
                    </a:cubicBezTo>
                    <a:cubicBezTo>
                      <a:pt x="50" y="191"/>
                      <a:pt x="50" y="191"/>
                      <a:pt x="50" y="191"/>
                    </a:cubicBezTo>
                    <a:lnTo>
                      <a:pt x="59" y="149"/>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1" name="Freeform 169"/>
              <p:cNvSpPr>
                <a:spLocks/>
              </p:cNvSpPr>
              <p:nvPr/>
            </p:nvSpPr>
            <p:spPr bwMode="black">
              <a:xfrm>
                <a:off x="5295080" y="4518768"/>
                <a:ext cx="168929" cy="167031"/>
              </a:xfrm>
              <a:custGeom>
                <a:avLst/>
                <a:gdLst/>
                <a:ahLst/>
                <a:cxnLst>
                  <a:cxn ang="0">
                    <a:pos x="203" y="74"/>
                  </a:cxn>
                  <a:cxn ang="0">
                    <a:pos x="170" y="20"/>
                  </a:cxn>
                  <a:cxn ang="0">
                    <a:pos x="98" y="0"/>
                  </a:cxn>
                  <a:cxn ang="0">
                    <a:pos x="95" y="0"/>
                  </a:cxn>
                  <a:cxn ang="0">
                    <a:pos x="95" y="3"/>
                  </a:cxn>
                  <a:cxn ang="0">
                    <a:pos x="96" y="11"/>
                  </a:cxn>
                  <a:cxn ang="0">
                    <a:pos x="96" y="13"/>
                  </a:cxn>
                  <a:cxn ang="0">
                    <a:pos x="99" y="13"/>
                  </a:cxn>
                  <a:cxn ang="0">
                    <a:pos x="190" y="74"/>
                  </a:cxn>
                  <a:cxn ang="0">
                    <a:pos x="155" y="121"/>
                  </a:cxn>
                  <a:cxn ang="0">
                    <a:pos x="153" y="122"/>
                  </a:cxn>
                  <a:cxn ang="0">
                    <a:pos x="153" y="124"/>
                  </a:cxn>
                  <a:cxn ang="0">
                    <a:pos x="160" y="157"/>
                  </a:cxn>
                  <a:cxn ang="0">
                    <a:pos x="136" y="130"/>
                  </a:cxn>
                  <a:cxn ang="0">
                    <a:pos x="134" y="129"/>
                  </a:cxn>
                  <a:cxn ang="0">
                    <a:pos x="133" y="130"/>
                  </a:cxn>
                  <a:cxn ang="0">
                    <a:pos x="97" y="134"/>
                  </a:cxn>
                  <a:cxn ang="0">
                    <a:pos x="15" y="102"/>
                  </a:cxn>
                  <a:cxn ang="0">
                    <a:pos x="14" y="100"/>
                  </a:cxn>
                  <a:cxn ang="0">
                    <a:pos x="12" y="101"/>
                  </a:cxn>
                  <a:cxn ang="0">
                    <a:pos x="4" y="103"/>
                  </a:cxn>
                  <a:cxn ang="0">
                    <a:pos x="0" y="104"/>
                  </a:cxn>
                  <a:cxn ang="0">
                    <a:pos x="2" y="107"/>
                  </a:cxn>
                  <a:cxn ang="0">
                    <a:pos x="24" y="127"/>
                  </a:cxn>
                  <a:cxn ang="0">
                    <a:pos x="97" y="148"/>
                  </a:cxn>
                  <a:cxn ang="0">
                    <a:pos x="130" y="144"/>
                  </a:cxn>
                  <a:cxn ang="0">
                    <a:pos x="156" y="172"/>
                  </a:cxn>
                  <a:cxn ang="0">
                    <a:pos x="176" y="194"/>
                  </a:cxn>
                  <a:cxn ang="0">
                    <a:pos x="182" y="200"/>
                  </a:cxn>
                  <a:cxn ang="0">
                    <a:pos x="180" y="192"/>
                  </a:cxn>
                  <a:cxn ang="0">
                    <a:pos x="175" y="163"/>
                  </a:cxn>
                  <a:cxn ang="0">
                    <a:pos x="168" y="129"/>
                  </a:cxn>
                  <a:cxn ang="0">
                    <a:pos x="203" y="74"/>
                  </a:cxn>
                </a:cxnLst>
                <a:rect l="0" t="0" r="r" b="b"/>
                <a:pathLst>
                  <a:path w="203" h="200">
                    <a:moveTo>
                      <a:pt x="203" y="74"/>
                    </a:moveTo>
                    <a:cubicBezTo>
                      <a:pt x="203" y="53"/>
                      <a:pt x="191" y="34"/>
                      <a:pt x="170" y="20"/>
                    </a:cubicBezTo>
                    <a:cubicBezTo>
                      <a:pt x="151" y="7"/>
                      <a:pt x="125" y="0"/>
                      <a:pt x="98" y="0"/>
                    </a:cubicBezTo>
                    <a:cubicBezTo>
                      <a:pt x="95" y="0"/>
                      <a:pt x="95" y="0"/>
                      <a:pt x="95" y="0"/>
                    </a:cubicBezTo>
                    <a:cubicBezTo>
                      <a:pt x="95" y="3"/>
                      <a:pt x="95" y="3"/>
                      <a:pt x="95" y="3"/>
                    </a:cubicBezTo>
                    <a:cubicBezTo>
                      <a:pt x="96" y="5"/>
                      <a:pt x="96" y="8"/>
                      <a:pt x="96" y="11"/>
                    </a:cubicBezTo>
                    <a:cubicBezTo>
                      <a:pt x="96" y="13"/>
                      <a:pt x="96" y="13"/>
                      <a:pt x="96" y="13"/>
                    </a:cubicBezTo>
                    <a:cubicBezTo>
                      <a:pt x="99" y="13"/>
                      <a:pt x="99" y="13"/>
                      <a:pt x="99" y="13"/>
                    </a:cubicBezTo>
                    <a:cubicBezTo>
                      <a:pt x="149" y="14"/>
                      <a:pt x="190" y="41"/>
                      <a:pt x="190" y="74"/>
                    </a:cubicBezTo>
                    <a:cubicBezTo>
                      <a:pt x="190" y="92"/>
                      <a:pt x="177" y="110"/>
                      <a:pt x="155" y="121"/>
                    </a:cubicBezTo>
                    <a:cubicBezTo>
                      <a:pt x="153" y="122"/>
                      <a:pt x="153" y="122"/>
                      <a:pt x="153" y="122"/>
                    </a:cubicBezTo>
                    <a:cubicBezTo>
                      <a:pt x="153" y="124"/>
                      <a:pt x="153" y="124"/>
                      <a:pt x="153" y="124"/>
                    </a:cubicBezTo>
                    <a:cubicBezTo>
                      <a:pt x="160" y="157"/>
                      <a:pt x="160" y="157"/>
                      <a:pt x="160" y="157"/>
                    </a:cubicBezTo>
                    <a:cubicBezTo>
                      <a:pt x="136" y="130"/>
                      <a:pt x="136" y="130"/>
                      <a:pt x="136" y="130"/>
                    </a:cubicBezTo>
                    <a:cubicBezTo>
                      <a:pt x="134" y="129"/>
                      <a:pt x="134" y="129"/>
                      <a:pt x="134" y="129"/>
                    </a:cubicBezTo>
                    <a:cubicBezTo>
                      <a:pt x="133" y="130"/>
                      <a:pt x="133" y="130"/>
                      <a:pt x="133" y="130"/>
                    </a:cubicBezTo>
                    <a:cubicBezTo>
                      <a:pt x="122" y="133"/>
                      <a:pt x="109" y="134"/>
                      <a:pt x="97" y="134"/>
                    </a:cubicBezTo>
                    <a:cubicBezTo>
                      <a:pt x="62" y="134"/>
                      <a:pt x="31" y="122"/>
                      <a:pt x="15" y="102"/>
                    </a:cubicBezTo>
                    <a:cubicBezTo>
                      <a:pt x="14" y="100"/>
                      <a:pt x="14" y="100"/>
                      <a:pt x="14" y="100"/>
                    </a:cubicBezTo>
                    <a:cubicBezTo>
                      <a:pt x="12" y="101"/>
                      <a:pt x="12" y="101"/>
                      <a:pt x="12" y="101"/>
                    </a:cubicBezTo>
                    <a:cubicBezTo>
                      <a:pt x="10" y="102"/>
                      <a:pt x="7" y="102"/>
                      <a:pt x="4" y="103"/>
                    </a:cubicBezTo>
                    <a:cubicBezTo>
                      <a:pt x="0" y="104"/>
                      <a:pt x="0" y="104"/>
                      <a:pt x="0" y="104"/>
                    </a:cubicBezTo>
                    <a:cubicBezTo>
                      <a:pt x="2" y="107"/>
                      <a:pt x="2" y="107"/>
                      <a:pt x="2" y="107"/>
                    </a:cubicBezTo>
                    <a:cubicBezTo>
                      <a:pt x="8" y="115"/>
                      <a:pt x="15" y="121"/>
                      <a:pt x="24" y="127"/>
                    </a:cubicBezTo>
                    <a:cubicBezTo>
                      <a:pt x="44" y="141"/>
                      <a:pt x="70" y="148"/>
                      <a:pt x="97" y="148"/>
                    </a:cubicBezTo>
                    <a:cubicBezTo>
                      <a:pt x="108" y="148"/>
                      <a:pt x="119" y="147"/>
                      <a:pt x="130" y="144"/>
                    </a:cubicBezTo>
                    <a:cubicBezTo>
                      <a:pt x="156" y="172"/>
                      <a:pt x="156" y="172"/>
                      <a:pt x="156" y="172"/>
                    </a:cubicBezTo>
                    <a:cubicBezTo>
                      <a:pt x="176" y="194"/>
                      <a:pt x="176" y="194"/>
                      <a:pt x="176" y="194"/>
                    </a:cubicBezTo>
                    <a:cubicBezTo>
                      <a:pt x="182" y="200"/>
                      <a:pt x="182" y="200"/>
                      <a:pt x="182" y="200"/>
                    </a:cubicBezTo>
                    <a:cubicBezTo>
                      <a:pt x="180" y="192"/>
                      <a:pt x="180" y="192"/>
                      <a:pt x="180" y="192"/>
                    </a:cubicBezTo>
                    <a:cubicBezTo>
                      <a:pt x="175" y="163"/>
                      <a:pt x="175" y="163"/>
                      <a:pt x="175" y="163"/>
                    </a:cubicBezTo>
                    <a:cubicBezTo>
                      <a:pt x="168" y="129"/>
                      <a:pt x="168" y="129"/>
                      <a:pt x="168" y="129"/>
                    </a:cubicBezTo>
                    <a:cubicBezTo>
                      <a:pt x="190" y="115"/>
                      <a:pt x="203" y="95"/>
                      <a:pt x="203" y="7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grpSp>
          <p:nvGrpSpPr>
            <p:cNvPr id="12" name="Group 11"/>
            <p:cNvGrpSpPr/>
            <p:nvPr/>
          </p:nvGrpSpPr>
          <p:grpSpPr bwMode="black">
            <a:xfrm>
              <a:off x="6471257" y="1697787"/>
              <a:ext cx="1882732" cy="1484113"/>
              <a:chOff x="3288572" y="597128"/>
              <a:chExt cx="1516063" cy="1195390"/>
            </a:xfrm>
            <a:solidFill>
              <a:schemeClr val="tx1"/>
            </a:solidFill>
          </p:grpSpPr>
          <p:sp>
            <p:nvSpPr>
              <p:cNvPr id="13" name="Freeform 26"/>
              <p:cNvSpPr>
                <a:spLocks/>
              </p:cNvSpPr>
              <p:nvPr/>
            </p:nvSpPr>
            <p:spPr bwMode="black">
              <a:xfrm>
                <a:off x="3633060" y="597128"/>
                <a:ext cx="1171575" cy="1128712"/>
              </a:xfrm>
              <a:custGeom>
                <a:avLst/>
                <a:gdLst>
                  <a:gd name="T0" fmla="*/ 36 w 312"/>
                  <a:gd name="T1" fmla="*/ 0 h 301"/>
                  <a:gd name="T2" fmla="*/ 0 w 312"/>
                  <a:gd name="T3" fmla="*/ 94 h 301"/>
                  <a:gd name="T4" fmla="*/ 32 w 312"/>
                  <a:gd name="T5" fmla="*/ 94 h 301"/>
                  <a:gd name="T6" fmla="*/ 54 w 312"/>
                  <a:gd name="T7" fmla="*/ 39 h 301"/>
                  <a:gd name="T8" fmla="*/ 272 w 312"/>
                  <a:gd name="T9" fmla="*/ 124 h 301"/>
                  <a:gd name="T10" fmla="*/ 219 w 312"/>
                  <a:gd name="T11" fmla="*/ 262 h 301"/>
                  <a:gd name="T12" fmla="*/ 219 w 312"/>
                  <a:gd name="T13" fmla="*/ 295 h 301"/>
                  <a:gd name="T14" fmla="*/ 237 w 312"/>
                  <a:gd name="T15" fmla="*/ 301 h 301"/>
                  <a:gd name="T16" fmla="*/ 312 w 312"/>
                  <a:gd name="T17" fmla="*/ 106 h 301"/>
                  <a:gd name="T18" fmla="*/ 36 w 312"/>
                  <a:gd name="T1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2" h="301">
                    <a:moveTo>
                      <a:pt x="36" y="0"/>
                    </a:moveTo>
                    <a:cubicBezTo>
                      <a:pt x="0" y="94"/>
                      <a:pt x="0" y="94"/>
                      <a:pt x="0" y="94"/>
                    </a:cubicBezTo>
                    <a:cubicBezTo>
                      <a:pt x="32" y="94"/>
                      <a:pt x="32" y="94"/>
                      <a:pt x="32" y="94"/>
                    </a:cubicBezTo>
                    <a:cubicBezTo>
                      <a:pt x="41" y="73"/>
                      <a:pt x="54" y="39"/>
                      <a:pt x="54" y="39"/>
                    </a:cubicBezTo>
                    <a:cubicBezTo>
                      <a:pt x="272" y="124"/>
                      <a:pt x="272" y="124"/>
                      <a:pt x="272" y="124"/>
                    </a:cubicBezTo>
                    <a:cubicBezTo>
                      <a:pt x="219" y="262"/>
                      <a:pt x="219" y="262"/>
                      <a:pt x="219" y="262"/>
                    </a:cubicBezTo>
                    <a:cubicBezTo>
                      <a:pt x="219" y="295"/>
                      <a:pt x="219" y="295"/>
                      <a:pt x="219" y="295"/>
                    </a:cubicBezTo>
                    <a:cubicBezTo>
                      <a:pt x="237" y="301"/>
                      <a:pt x="237" y="301"/>
                      <a:pt x="237" y="301"/>
                    </a:cubicBezTo>
                    <a:cubicBezTo>
                      <a:pt x="312" y="106"/>
                      <a:pt x="312" y="106"/>
                      <a:pt x="312" y="106"/>
                    </a:cubicBezTo>
                    <a:lnTo>
                      <a:pt x="36" y="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4" name="Freeform 27"/>
              <p:cNvSpPr>
                <a:spLocks noEditPoints="1"/>
              </p:cNvSpPr>
              <p:nvPr/>
            </p:nvSpPr>
            <p:spPr bwMode="black">
              <a:xfrm>
                <a:off x="3288572" y="1009880"/>
                <a:ext cx="1106488" cy="782638"/>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5" name="Freeform 28"/>
              <p:cNvSpPr>
                <a:spLocks/>
              </p:cNvSpPr>
              <p:nvPr/>
            </p:nvSpPr>
            <p:spPr bwMode="black">
              <a:xfrm>
                <a:off x="3494947" y="1409929"/>
                <a:ext cx="401638" cy="338138"/>
              </a:xfrm>
              <a:custGeom>
                <a:avLst/>
                <a:gdLst>
                  <a:gd name="T0" fmla="*/ 0 w 107"/>
                  <a:gd name="T1" fmla="*/ 90 h 90"/>
                  <a:gd name="T2" fmla="*/ 54 w 107"/>
                  <a:gd name="T3" fmla="*/ 0 h 90"/>
                  <a:gd name="T4" fmla="*/ 107 w 107"/>
                  <a:gd name="T5" fmla="*/ 90 h 90"/>
                  <a:gd name="T6" fmla="*/ 0 w 107"/>
                  <a:gd name="T7" fmla="*/ 90 h 90"/>
                </a:gdLst>
                <a:ahLst/>
                <a:cxnLst>
                  <a:cxn ang="0">
                    <a:pos x="T0" y="T1"/>
                  </a:cxn>
                  <a:cxn ang="0">
                    <a:pos x="T2" y="T3"/>
                  </a:cxn>
                  <a:cxn ang="0">
                    <a:pos x="T4" y="T5"/>
                  </a:cxn>
                  <a:cxn ang="0">
                    <a:pos x="T6" y="T7"/>
                  </a:cxn>
                </a:cxnLst>
                <a:rect l="0" t="0" r="r" b="b"/>
                <a:pathLst>
                  <a:path w="107" h="90">
                    <a:moveTo>
                      <a:pt x="0" y="90"/>
                    </a:moveTo>
                    <a:cubicBezTo>
                      <a:pt x="0" y="40"/>
                      <a:pt x="8" y="0"/>
                      <a:pt x="54" y="0"/>
                    </a:cubicBezTo>
                    <a:cubicBezTo>
                      <a:pt x="99" y="0"/>
                      <a:pt x="107" y="40"/>
                      <a:pt x="107" y="90"/>
                    </a:cubicBezTo>
                    <a:lnTo>
                      <a:pt x="0" y="90"/>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6" name="Freeform 29"/>
              <p:cNvSpPr>
                <a:spLocks/>
              </p:cNvSpPr>
              <p:nvPr/>
            </p:nvSpPr>
            <p:spPr bwMode="black">
              <a:xfrm>
                <a:off x="3888647" y="1451203"/>
                <a:ext cx="225425" cy="244475"/>
              </a:xfrm>
              <a:custGeom>
                <a:avLst/>
                <a:gdLst>
                  <a:gd name="T0" fmla="*/ 0 w 60"/>
                  <a:gd name="T1" fmla="*/ 4 h 65"/>
                  <a:gd name="T2" fmla="*/ 14 w 60"/>
                  <a:gd name="T3" fmla="*/ 65 h 65"/>
                  <a:gd name="T4" fmla="*/ 60 w 60"/>
                  <a:gd name="T5" fmla="*/ 65 h 65"/>
                  <a:gd name="T6" fmla="*/ 18 w 60"/>
                  <a:gd name="T7" fmla="*/ 0 h 65"/>
                  <a:gd name="T8" fmla="*/ 0 w 60"/>
                  <a:gd name="T9" fmla="*/ 4 h 65"/>
                </a:gdLst>
                <a:ahLst/>
                <a:cxnLst>
                  <a:cxn ang="0">
                    <a:pos x="T0" y="T1"/>
                  </a:cxn>
                  <a:cxn ang="0">
                    <a:pos x="T2" y="T3"/>
                  </a:cxn>
                  <a:cxn ang="0">
                    <a:pos x="T4" y="T5"/>
                  </a:cxn>
                  <a:cxn ang="0">
                    <a:pos x="T6" y="T7"/>
                  </a:cxn>
                  <a:cxn ang="0">
                    <a:pos x="T8" y="T9"/>
                  </a:cxn>
                </a:cxnLst>
                <a:rect l="0" t="0" r="r" b="b"/>
                <a:pathLst>
                  <a:path w="60" h="65">
                    <a:moveTo>
                      <a:pt x="0" y="4"/>
                    </a:moveTo>
                    <a:cubicBezTo>
                      <a:pt x="11" y="22"/>
                      <a:pt x="14" y="46"/>
                      <a:pt x="14" y="65"/>
                    </a:cubicBezTo>
                    <a:cubicBezTo>
                      <a:pt x="20" y="65"/>
                      <a:pt x="53" y="65"/>
                      <a:pt x="60" y="65"/>
                    </a:cubicBezTo>
                    <a:cubicBezTo>
                      <a:pt x="59" y="19"/>
                      <a:pt x="46" y="0"/>
                      <a:pt x="18" y="0"/>
                    </a:cubicBezTo>
                    <a:cubicBezTo>
                      <a:pt x="11" y="0"/>
                      <a:pt x="5" y="1"/>
                      <a:pt x="0" y="4"/>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7" name="Oval 30"/>
              <p:cNvSpPr>
                <a:spLocks noChangeArrowheads="1"/>
              </p:cNvSpPr>
              <p:nvPr/>
            </p:nvSpPr>
            <p:spPr bwMode="black">
              <a:xfrm>
                <a:off x="3577497" y="1151165"/>
                <a:ext cx="239713" cy="239713"/>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18" name="Oval 31"/>
              <p:cNvSpPr>
                <a:spLocks noChangeArrowheads="1"/>
              </p:cNvSpPr>
              <p:nvPr/>
            </p:nvSpPr>
            <p:spPr bwMode="black">
              <a:xfrm>
                <a:off x="3863247" y="1241653"/>
                <a:ext cx="182563" cy="179388"/>
              </a:xfrm>
              <a:prstGeom prst="ellipse">
                <a:avLst/>
              </a:pr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grpSp>
        <p:sp>
          <p:nvSpPr>
            <p:cNvPr id="20" name="Freeform 7"/>
            <p:cNvSpPr>
              <a:spLocks noEditPoints="1"/>
            </p:cNvSpPr>
            <p:nvPr/>
          </p:nvSpPr>
          <p:spPr bwMode="black">
            <a:xfrm>
              <a:off x="7047152" y="3436557"/>
              <a:ext cx="1078628" cy="1158889"/>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Light" pitchFamily="34" charset="0"/>
              </a:endParaRPr>
            </a:p>
          </p:txBody>
        </p:sp>
        <p:sp>
          <p:nvSpPr>
            <p:cNvPr id="21" name="Freeform 132"/>
            <p:cNvSpPr>
              <a:spLocks noEditPoints="1"/>
            </p:cNvSpPr>
            <p:nvPr/>
          </p:nvSpPr>
          <p:spPr bwMode="black">
            <a:xfrm>
              <a:off x="9834991" y="3929465"/>
              <a:ext cx="551655" cy="898992"/>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2056795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700180" y="1446212"/>
            <a:ext cx="5575300" cy="4480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Facebook</a:t>
            </a:r>
            <a:endParaRPr lang="en-US" dirty="0"/>
          </a:p>
        </p:txBody>
      </p:sp>
      <p:sp>
        <p:nvSpPr>
          <p:cNvPr id="26" name="Content Placeholder 18"/>
          <p:cNvSpPr>
            <a:spLocks noGrp="1"/>
          </p:cNvSpPr>
          <p:nvPr>
            <p:ph sz="half" idx="4294967295"/>
          </p:nvPr>
        </p:nvSpPr>
        <p:spPr>
          <a:xfrm>
            <a:off x="5003471" y="2846687"/>
            <a:ext cx="4800600" cy="2246769"/>
          </a:xfrm>
        </p:spPr>
        <p:txBody>
          <a:bodyPr/>
          <a:lstStyle/>
          <a:p>
            <a:pPr marL="0" indent="0">
              <a:spcBef>
                <a:spcPts val="1200"/>
              </a:spcBef>
              <a:buNone/>
            </a:pPr>
            <a:r>
              <a:rPr lang="en-US" sz="2800" dirty="0">
                <a:solidFill>
                  <a:schemeClr val="bg1">
                    <a:alpha val="99000"/>
                  </a:schemeClr>
                </a:solidFill>
              </a:rPr>
              <a:t>Reach an audience of more than 800 million active </a:t>
            </a:r>
            <a:r>
              <a:rPr lang="en-US" sz="2800" dirty="0" smtClean="0">
                <a:solidFill>
                  <a:schemeClr val="bg1">
                    <a:alpha val="99000"/>
                  </a:schemeClr>
                </a:solidFill>
              </a:rPr>
              <a:t>users</a:t>
            </a:r>
            <a:endParaRPr lang="en-US" sz="2800" dirty="0">
              <a:solidFill>
                <a:schemeClr val="bg1">
                  <a:alpha val="99000"/>
                </a:schemeClr>
              </a:solidFill>
            </a:endParaRPr>
          </a:p>
          <a:p>
            <a:pPr marL="0" indent="0">
              <a:spcBef>
                <a:spcPts val="1200"/>
              </a:spcBef>
              <a:buNone/>
            </a:pPr>
            <a:r>
              <a:rPr lang="en-US" sz="2800" dirty="0">
                <a:solidFill>
                  <a:schemeClr val="bg1">
                    <a:alpha val="99000"/>
                  </a:schemeClr>
                </a:solidFill>
              </a:rPr>
              <a:t>Connect to Facebook’s rich application platform</a:t>
            </a:r>
          </a:p>
          <a:p>
            <a:pPr marL="0" indent="0">
              <a:spcBef>
                <a:spcPts val="1200"/>
              </a:spcBef>
              <a:buNone/>
            </a:pPr>
            <a:r>
              <a:rPr lang="en-US" sz="2800" dirty="0">
                <a:solidFill>
                  <a:schemeClr val="bg1">
                    <a:alpha val="99000"/>
                  </a:schemeClr>
                </a:solidFill>
              </a:rPr>
              <a:t>Broad Reach across devices</a:t>
            </a:r>
          </a:p>
        </p:txBody>
      </p:sp>
      <p:sp>
        <p:nvSpPr>
          <p:cNvPr id="25" name="Text Placeholder 8"/>
          <p:cNvSpPr txBox="1">
            <a:spLocks/>
          </p:cNvSpPr>
          <p:nvPr/>
        </p:nvSpPr>
        <p:spPr>
          <a:xfrm>
            <a:off x="3120351" y="2846687"/>
            <a:ext cx="1579829" cy="609398"/>
          </a:xfrm>
          <a:prstGeom prst="rect">
            <a:avLst/>
          </a:prstGeom>
        </p:spPr>
        <p:txBody>
          <a:bodyPr vert="horz" wrap="square" lIns="0" tIns="0" rIns="0" bIns="0" rtlCol="0" anchor="b">
            <a:spAutoFit/>
          </a:bodyPr>
          <a:lstStyle>
            <a:lvl1pPr marL="0" indent="0" algn="l" defTabSz="914363"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82" indent="0" algn="l" defTabSz="914363"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363" indent="0" algn="l" defTabSz="914363" rtl="0" eaLnBrk="1" latinLnBrk="0" hangingPunct="1">
              <a:lnSpc>
                <a:spcPct val="90000"/>
              </a:lnSpc>
              <a:spcBef>
                <a:spcPct val="20000"/>
              </a:spcBef>
              <a:buSzPct val="80000"/>
              <a:buFont typeface="Arial" pitchFamily="34" charset="0"/>
              <a:buNone/>
              <a:defRPr sz="1800" b="1" kern="1200">
                <a:gradFill>
                  <a:gsLst>
                    <a:gs pos="0">
                      <a:srgbClr val="595959"/>
                    </a:gs>
                    <a:gs pos="86000">
                      <a:srgbClr val="595959"/>
                    </a:gs>
                  </a:gsLst>
                  <a:lin ang="5400000" scaled="0"/>
                </a:gradFill>
                <a:latin typeface="+mn-lt"/>
                <a:ea typeface="+mn-ea"/>
                <a:cs typeface="+mn-cs"/>
              </a:defRPr>
            </a:lvl3pPr>
            <a:lvl4pPr marL="1371545"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727"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4400" spc="-100" dirty="0">
                <a:ln w="3175">
                  <a:noFill/>
                </a:ln>
                <a:gradFill flip="none" rotWithShape="1">
                  <a:gsLst>
                    <a:gs pos="0">
                      <a:srgbClr val="595959"/>
                    </a:gs>
                    <a:gs pos="86000">
                      <a:srgbClr val="595959"/>
                    </a:gs>
                  </a:gsLst>
                  <a:lin ang="5400000" scaled="0"/>
                  <a:tileRect/>
                </a:gradFill>
                <a:cs typeface="Arial" charset="0"/>
              </a:rPr>
              <a:t>Why?</a:t>
            </a:r>
          </a:p>
        </p:txBody>
      </p:sp>
      <p:grpSp>
        <p:nvGrpSpPr>
          <p:cNvPr id="32" name="Group 31"/>
          <p:cNvGrpSpPr/>
          <p:nvPr/>
        </p:nvGrpSpPr>
        <p:grpSpPr bwMode="black">
          <a:xfrm>
            <a:off x="9125692" y="1690420"/>
            <a:ext cx="831488" cy="831270"/>
            <a:chOff x="3249834" y="963808"/>
            <a:chExt cx="1000896" cy="1000896"/>
          </a:xfrm>
        </p:grpSpPr>
        <p:sp>
          <p:nvSpPr>
            <p:cNvPr id="33"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34"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accent2"/>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25378148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a:t>
            </a:r>
            <a:endParaRPr lang="en-US" dirty="0"/>
          </a:p>
        </p:txBody>
      </p:sp>
      <p:sp>
        <p:nvSpPr>
          <p:cNvPr id="19" name="Rectangle 18"/>
          <p:cNvSpPr/>
          <p:nvPr/>
        </p:nvSpPr>
        <p:spPr bwMode="auto">
          <a:xfrm>
            <a:off x="4700179" y="1446212"/>
            <a:ext cx="5575300" cy="44805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0" name="Content Placeholder 18"/>
          <p:cNvSpPr txBox="1">
            <a:spLocks/>
          </p:cNvSpPr>
          <p:nvPr/>
        </p:nvSpPr>
        <p:spPr>
          <a:xfrm>
            <a:off x="5003471" y="2843784"/>
            <a:ext cx="5958640" cy="2677656"/>
          </a:xfrm>
          <a:prstGeom prst="rect">
            <a:avLst/>
          </a:prstGeom>
        </p:spPr>
        <p:txBody>
          <a:bodyPr vert="horz" wrap="square" lIns="0" tIns="0" rIns="0" bIns="0" rtlCol="0">
            <a:spAutoFit/>
          </a:bodyPr>
          <a:lstStyle>
            <a:lvl1pPr indent="0" defTabSz="914363">
              <a:lnSpc>
                <a:spcPct val="90000"/>
              </a:lnSpc>
              <a:spcBef>
                <a:spcPct val="20000"/>
              </a:spcBef>
              <a:buSzPct val="80000"/>
              <a:buFont typeface="Arial" pitchFamily="34" charset="0"/>
              <a:buNone/>
              <a:defRPr sz="2800">
                <a:solidFill>
                  <a:schemeClr val="bg1">
                    <a:alpha val="99000"/>
                  </a:schemeClr>
                </a:solidFill>
              </a:defRPr>
            </a:lvl1pPr>
            <a:lvl2pPr marL="855663" indent="-395288" defTabSz="914363">
              <a:lnSpc>
                <a:spcPct val="90000"/>
              </a:lnSpc>
              <a:spcBef>
                <a:spcPct val="20000"/>
              </a:spcBef>
              <a:buSzPct val="80000"/>
              <a:buFont typeface="Arial" pitchFamily="34" charset="0"/>
              <a:buChar char="•"/>
              <a:defRPr sz="2800">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dirty="0"/>
              <a:t>Facebook Core Apps</a:t>
            </a:r>
          </a:p>
          <a:p>
            <a:pPr marL="460375" lvl="1" indent="0">
              <a:buNone/>
            </a:pPr>
            <a:r>
              <a:rPr lang="en-US" sz="2400" dirty="0">
                <a:solidFill>
                  <a:schemeClr val="bg1">
                    <a:alpha val="99000"/>
                  </a:schemeClr>
                </a:solidFill>
              </a:rPr>
              <a:t>Communication</a:t>
            </a:r>
          </a:p>
          <a:p>
            <a:pPr marL="460375" lvl="1" indent="0">
              <a:buNone/>
            </a:pPr>
            <a:r>
              <a:rPr lang="en-US" sz="2400" dirty="0">
                <a:solidFill>
                  <a:schemeClr val="bg1">
                    <a:alpha val="99000"/>
                  </a:schemeClr>
                </a:solidFill>
              </a:rPr>
              <a:t>Games</a:t>
            </a:r>
          </a:p>
          <a:p>
            <a:pPr marL="460375" lvl="1" indent="0">
              <a:buNone/>
            </a:pPr>
            <a:r>
              <a:rPr lang="en-US" sz="2400" dirty="0">
                <a:solidFill>
                  <a:schemeClr val="bg1">
                    <a:alpha val="99000"/>
                  </a:schemeClr>
                </a:solidFill>
              </a:rPr>
              <a:t>Media - Music, Movies, TV, News, </a:t>
            </a:r>
            <a:br>
              <a:rPr lang="en-US" sz="2400" dirty="0">
                <a:solidFill>
                  <a:schemeClr val="bg1">
                    <a:alpha val="99000"/>
                  </a:schemeClr>
                </a:solidFill>
              </a:rPr>
            </a:br>
            <a:r>
              <a:rPr lang="en-US" sz="2400" dirty="0">
                <a:solidFill>
                  <a:schemeClr val="bg1">
                    <a:alpha val="99000"/>
                  </a:schemeClr>
                </a:solidFill>
              </a:rPr>
              <a:t>and Books</a:t>
            </a:r>
          </a:p>
          <a:p>
            <a:pPr marL="460375" lvl="1" indent="0">
              <a:buNone/>
            </a:pPr>
            <a:r>
              <a:rPr lang="en-US" sz="2400" dirty="0">
                <a:solidFill>
                  <a:schemeClr val="bg1">
                    <a:alpha val="99000"/>
                  </a:schemeClr>
                </a:solidFill>
              </a:rPr>
              <a:t>Lifestyle - Fitness, Eating, Fashion, </a:t>
            </a:r>
            <a:br>
              <a:rPr lang="en-US" sz="2400" dirty="0">
                <a:solidFill>
                  <a:schemeClr val="bg1">
                    <a:alpha val="99000"/>
                  </a:schemeClr>
                </a:solidFill>
              </a:rPr>
            </a:br>
            <a:r>
              <a:rPr lang="en-US" sz="2400" dirty="0">
                <a:solidFill>
                  <a:schemeClr val="bg1">
                    <a:alpha val="99000"/>
                  </a:schemeClr>
                </a:solidFill>
              </a:rPr>
              <a:t>and Recreation</a:t>
            </a:r>
          </a:p>
        </p:txBody>
      </p:sp>
      <p:grpSp>
        <p:nvGrpSpPr>
          <p:cNvPr id="23" name="Group 22"/>
          <p:cNvGrpSpPr/>
          <p:nvPr/>
        </p:nvGrpSpPr>
        <p:grpSpPr bwMode="black">
          <a:xfrm>
            <a:off x="9125691" y="1690420"/>
            <a:ext cx="831488" cy="831270"/>
            <a:chOff x="3249834" y="963808"/>
            <a:chExt cx="1000896" cy="1000896"/>
          </a:xfrm>
        </p:grpSpPr>
        <p:sp>
          <p:nvSpPr>
            <p:cNvPr id="24" name="Freeform 6"/>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5" name="Freeform 7"/>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chemeClr val="accent2"/>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822781" fontAlgn="base">
                <a:spcBef>
                  <a:spcPct val="0"/>
                </a:spcBef>
                <a:spcAft>
                  <a:spcPct val="0"/>
                </a:spcAft>
              </a:pPr>
              <a:endParaRPr lang="en-US" sz="1200">
                <a:gradFill>
                  <a:gsLst>
                    <a:gs pos="0">
                      <a:srgbClr val="FFFFFF"/>
                    </a:gs>
                    <a:gs pos="100000">
                      <a:srgbClr val="FFFFFF"/>
                    </a:gs>
                  </a:gsLst>
                  <a:lin ang="5400000" scaled="0"/>
                </a:gradFill>
              </a:endParaRPr>
            </a:p>
          </p:txBody>
        </p:sp>
      </p:grpSp>
      <p:sp>
        <p:nvSpPr>
          <p:cNvPr id="26" name="Text Placeholder 8"/>
          <p:cNvSpPr txBox="1">
            <a:spLocks/>
          </p:cNvSpPr>
          <p:nvPr/>
        </p:nvSpPr>
        <p:spPr>
          <a:xfrm>
            <a:off x="3120350" y="2843784"/>
            <a:ext cx="1579829" cy="609398"/>
          </a:xfrm>
          <a:prstGeom prst="rect">
            <a:avLst/>
          </a:prstGeom>
        </p:spPr>
        <p:txBody>
          <a:bodyPr vert="horz" wrap="square" lIns="0" tIns="0" rIns="0" bIns="0" rtlCol="0" anchor="b">
            <a:spAutoFit/>
          </a:bodyPr>
          <a:lstStyle>
            <a:lvl1pPr marL="0" indent="0" algn="l" defTabSz="914363"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82" indent="0" algn="l" defTabSz="914363"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363" indent="0" algn="l" defTabSz="914363" rtl="0" eaLnBrk="1" latinLnBrk="0" hangingPunct="1">
              <a:lnSpc>
                <a:spcPct val="90000"/>
              </a:lnSpc>
              <a:spcBef>
                <a:spcPct val="20000"/>
              </a:spcBef>
              <a:buSzPct val="80000"/>
              <a:buFont typeface="Arial" pitchFamily="34" charset="0"/>
              <a:buNone/>
              <a:defRPr sz="1800" b="1" kern="1200">
                <a:gradFill>
                  <a:gsLst>
                    <a:gs pos="0">
                      <a:srgbClr val="595959"/>
                    </a:gs>
                    <a:gs pos="86000">
                      <a:srgbClr val="595959"/>
                    </a:gs>
                  </a:gsLst>
                  <a:lin ang="5400000" scaled="0"/>
                </a:gradFill>
                <a:latin typeface="+mn-lt"/>
                <a:ea typeface="+mn-ea"/>
                <a:cs typeface="+mn-cs"/>
              </a:defRPr>
            </a:lvl3pPr>
            <a:lvl4pPr marL="1371545"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727" indent="0" algn="l" defTabSz="914363"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909"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090"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272"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454" indent="0" algn="l" defTabSz="91436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4400" spc="-100" dirty="0" smtClean="0">
                <a:ln w="3175">
                  <a:noFill/>
                </a:ln>
                <a:gradFill flip="none" rotWithShape="1">
                  <a:gsLst>
                    <a:gs pos="0">
                      <a:srgbClr val="595959"/>
                    </a:gs>
                    <a:gs pos="86000">
                      <a:srgbClr val="595959"/>
                    </a:gs>
                  </a:gsLst>
                  <a:lin ang="5400000" scaled="0"/>
                  <a:tileRect/>
                </a:gradFill>
                <a:cs typeface="Arial" charset="0"/>
              </a:rPr>
              <a:t>What?</a:t>
            </a:r>
            <a:endParaRPr lang="en-US" sz="4400" spc="-100" dirty="0">
              <a:ln w="3175">
                <a:noFill/>
              </a:ln>
              <a:gradFill flip="none" rotWithShape="1">
                <a:gsLst>
                  <a:gs pos="0">
                    <a:srgbClr val="595959"/>
                  </a:gs>
                  <a:gs pos="86000">
                    <a:srgbClr val="595959"/>
                  </a:gs>
                </a:gsLst>
                <a:lin ang="5400000" scaled="0"/>
                <a:tileRect/>
              </a:gradFill>
              <a:cs typeface="Arial" charset="0"/>
            </a:endParaRPr>
          </a:p>
        </p:txBody>
      </p:sp>
    </p:spTree>
    <p:extLst>
      <p:ext uri="{BB962C8B-B14F-4D97-AF65-F5344CB8AC3E}">
        <p14:creationId xmlns:p14="http://schemas.microsoft.com/office/powerpoint/2010/main" val="372809418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smtClean="0"/>
              <a:t>Facebook + Windows Azure Development</a:t>
            </a:r>
            <a:endParaRPr lang="en-US" sz="4800" dirty="0"/>
          </a:p>
        </p:txBody>
      </p:sp>
      <p:grpSp>
        <p:nvGrpSpPr>
          <p:cNvPr id="20" name="Group 19"/>
          <p:cNvGrpSpPr/>
          <p:nvPr/>
        </p:nvGrpSpPr>
        <p:grpSpPr>
          <a:xfrm>
            <a:off x="519113" y="1898650"/>
            <a:ext cx="5394007" cy="3687141"/>
            <a:chOff x="519113" y="1898650"/>
            <a:chExt cx="5394007" cy="3687141"/>
          </a:xfrm>
        </p:grpSpPr>
        <p:sp>
          <p:nvSpPr>
            <p:cNvPr id="8" name="Rectangle 7"/>
            <p:cNvSpPr/>
            <p:nvPr/>
          </p:nvSpPr>
          <p:spPr bwMode="auto">
            <a:xfrm>
              <a:off x="519113" y="1898650"/>
              <a:ext cx="5394007" cy="36871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smtClean="0">
                  <a:solidFill>
                    <a:schemeClr val="bg1">
                      <a:alpha val="99000"/>
                    </a:schemeClr>
                  </a:solidFill>
                </a:rPr>
                <a:t>Scale </a:t>
              </a:r>
              <a:r>
                <a:rPr lang="en-US" sz="2800" dirty="0">
                  <a:solidFill>
                    <a:schemeClr val="bg1">
                      <a:alpha val="99000"/>
                    </a:schemeClr>
                  </a:solidFill>
                </a:rPr>
                <a:t>when needed</a:t>
              </a:r>
            </a:p>
            <a:p>
              <a:pPr lvl="0" defTabSz="914363">
                <a:lnSpc>
                  <a:spcPct val="90000"/>
                </a:lnSpc>
                <a:spcBef>
                  <a:spcPct val="20000"/>
                </a:spcBef>
                <a:buSzPct val="80000"/>
              </a:pPr>
              <a:r>
                <a:rPr lang="en-US" sz="2800" dirty="0">
                  <a:solidFill>
                    <a:schemeClr val="bg1">
                      <a:alpha val="99000"/>
                    </a:schemeClr>
                  </a:solidFill>
                </a:rPr>
                <a:t>Pay for only what you use</a:t>
              </a:r>
            </a:p>
            <a:p>
              <a:pPr lvl="0" defTabSz="914363">
                <a:lnSpc>
                  <a:spcPct val="90000"/>
                </a:lnSpc>
                <a:spcBef>
                  <a:spcPct val="20000"/>
                </a:spcBef>
                <a:buSzPct val="80000"/>
              </a:pPr>
              <a:r>
                <a:rPr lang="en-US" sz="2800" dirty="0">
                  <a:solidFill>
                    <a:schemeClr val="bg1">
                      <a:alpha val="99000"/>
                    </a:schemeClr>
                  </a:solidFill>
                </a:rPr>
                <a:t>Focus on code</a:t>
              </a:r>
            </a:p>
            <a:p>
              <a:pPr lvl="0" defTabSz="914363">
                <a:lnSpc>
                  <a:spcPct val="90000"/>
                </a:lnSpc>
                <a:spcBef>
                  <a:spcPct val="20000"/>
                </a:spcBef>
                <a:buSzPct val="80000"/>
              </a:pPr>
              <a:r>
                <a:rPr lang="en-US" sz="2800" dirty="0">
                  <a:solidFill>
                    <a:schemeClr val="bg1">
                      <a:alpha val="99000"/>
                    </a:schemeClr>
                  </a:solidFill>
                </a:rPr>
                <a:t>Iterate rapidly</a:t>
              </a:r>
            </a:p>
          </p:txBody>
        </p:sp>
        <p:sp>
          <p:nvSpPr>
            <p:cNvPr id="11" name="Rectangle 10"/>
            <p:cNvSpPr/>
            <p:nvPr/>
          </p:nvSpPr>
          <p:spPr>
            <a:xfrm>
              <a:off x="594915" y="2032684"/>
              <a:ext cx="1854995" cy="646331"/>
            </a:xfrm>
            <a:prstGeom prst="rect">
              <a:avLst/>
            </a:prstGeom>
          </p:spPr>
          <p:txBody>
            <a:bodyPr wrap="none">
              <a:spAutoFit/>
            </a:bodyPr>
            <a:lstStyle/>
            <a:p>
              <a:pPr lvl="0" defTabSz="914363">
                <a:lnSpc>
                  <a:spcPct val="90000"/>
                </a:lnSpc>
                <a:spcBef>
                  <a:spcPct val="20000"/>
                </a:spcBef>
                <a:buSzPct val="80000"/>
              </a:pPr>
              <a:r>
                <a:rPr lang="en-US" sz="4000" dirty="0">
                  <a:solidFill>
                    <a:srgbClr val="FFFFFF">
                      <a:alpha val="99000"/>
                    </a:srgbClr>
                  </a:solidFill>
                  <a:latin typeface="Segoe UI Light" pitchFamily="34" charset="0"/>
                </a:rPr>
                <a:t>Benefits</a:t>
              </a:r>
              <a:endParaRPr lang="en-US" sz="2800" dirty="0">
                <a:solidFill>
                  <a:srgbClr val="FFFFFF">
                    <a:alpha val="99000"/>
                  </a:srgbClr>
                </a:solidFill>
                <a:latin typeface="Segoe UI Light" pitchFamily="34" charset="0"/>
              </a:endParaRPr>
            </a:p>
          </p:txBody>
        </p:sp>
        <p:sp>
          <p:nvSpPr>
            <p:cNvPr id="12" name="Freeform 24"/>
            <p:cNvSpPr>
              <a:spLocks noEditPoints="1"/>
            </p:cNvSpPr>
            <p:nvPr/>
          </p:nvSpPr>
          <p:spPr bwMode="black">
            <a:xfrm>
              <a:off x="4389120" y="2159657"/>
              <a:ext cx="1288529" cy="149480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21" name="Group 20"/>
          <p:cNvGrpSpPr/>
          <p:nvPr/>
        </p:nvGrpSpPr>
        <p:grpSpPr>
          <a:xfrm>
            <a:off x="6094413" y="1898650"/>
            <a:ext cx="5394007" cy="3687141"/>
            <a:chOff x="6094413" y="1898650"/>
            <a:chExt cx="5394007" cy="3687141"/>
          </a:xfrm>
        </p:grpSpPr>
        <p:sp>
          <p:nvSpPr>
            <p:cNvPr id="13" name="Rectangle 12"/>
            <p:cNvSpPr/>
            <p:nvPr/>
          </p:nvSpPr>
          <p:spPr bwMode="auto">
            <a:xfrm>
              <a:off x="6094413" y="1898650"/>
              <a:ext cx="5394007" cy="36871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defTabSz="914363">
                <a:lnSpc>
                  <a:spcPct val="90000"/>
                </a:lnSpc>
                <a:spcBef>
                  <a:spcPct val="20000"/>
                </a:spcBef>
                <a:buSzPct val="80000"/>
              </a:pPr>
              <a:r>
                <a:rPr lang="en-US" sz="2800" dirty="0">
                  <a:solidFill>
                    <a:schemeClr val="bg1">
                      <a:alpha val="99000"/>
                    </a:schemeClr>
                  </a:solidFill>
                </a:rPr>
                <a:t>Client Side</a:t>
              </a:r>
            </a:p>
            <a:p>
              <a:pPr lvl="0" defTabSz="914363">
                <a:lnSpc>
                  <a:spcPct val="90000"/>
                </a:lnSpc>
                <a:spcBef>
                  <a:spcPct val="20000"/>
                </a:spcBef>
                <a:spcAft>
                  <a:spcPts val="600"/>
                </a:spcAft>
                <a:buSzPct val="80000"/>
              </a:pPr>
              <a:r>
                <a:rPr lang="en-US" dirty="0">
                  <a:solidFill>
                    <a:schemeClr val="bg1">
                      <a:alpha val="99000"/>
                    </a:schemeClr>
                  </a:solidFill>
                </a:rPr>
                <a:t>Facebook </a:t>
              </a:r>
              <a:r>
                <a:rPr lang="en-US" dirty="0" smtClean="0">
                  <a:solidFill>
                    <a:schemeClr val="bg1">
                      <a:alpha val="99000"/>
                    </a:schemeClr>
                  </a:solidFill>
                </a:rPr>
                <a:t>JavaScript </a:t>
              </a:r>
              <a:r>
                <a:rPr lang="en-US" dirty="0">
                  <a:solidFill>
                    <a:schemeClr val="bg1">
                      <a:alpha val="99000"/>
                    </a:schemeClr>
                  </a:solidFill>
                </a:rPr>
                <a:t>SDK</a:t>
              </a:r>
            </a:p>
            <a:p>
              <a:pPr lvl="0" defTabSz="914363">
                <a:lnSpc>
                  <a:spcPct val="90000"/>
                </a:lnSpc>
                <a:spcBef>
                  <a:spcPct val="20000"/>
                </a:spcBef>
                <a:buSzPct val="80000"/>
              </a:pPr>
              <a:r>
                <a:rPr lang="en-US" sz="2800" dirty="0">
                  <a:solidFill>
                    <a:schemeClr val="bg1">
                      <a:alpha val="99000"/>
                    </a:schemeClr>
                  </a:solidFill>
                </a:rPr>
                <a:t>Server Side</a:t>
              </a:r>
            </a:p>
            <a:p>
              <a:pPr lvl="0" defTabSz="914363">
                <a:lnSpc>
                  <a:spcPct val="90000"/>
                </a:lnSpc>
                <a:spcBef>
                  <a:spcPct val="20000"/>
                </a:spcBef>
                <a:buSzPct val="80000"/>
              </a:pPr>
              <a:r>
                <a:rPr lang="en-US" dirty="0">
                  <a:solidFill>
                    <a:schemeClr val="bg1">
                      <a:alpha val="99000"/>
                    </a:schemeClr>
                  </a:solidFill>
                </a:rPr>
                <a:t>Facebook C# SDK </a:t>
              </a:r>
            </a:p>
            <a:p>
              <a:pPr lvl="0" defTabSz="914363">
                <a:lnSpc>
                  <a:spcPct val="90000"/>
                </a:lnSpc>
                <a:spcBef>
                  <a:spcPct val="20000"/>
                </a:spcBef>
                <a:buSzPct val="80000"/>
              </a:pPr>
              <a:r>
                <a:rPr lang="en-US" dirty="0">
                  <a:solidFill>
                    <a:schemeClr val="bg1">
                      <a:alpha val="99000"/>
                    </a:schemeClr>
                  </a:solidFill>
                </a:rPr>
                <a:t>Facebook PHP SDK</a:t>
              </a:r>
            </a:p>
          </p:txBody>
        </p:sp>
        <p:sp>
          <p:nvSpPr>
            <p:cNvPr id="14" name="Rectangle 13"/>
            <p:cNvSpPr/>
            <p:nvPr/>
          </p:nvSpPr>
          <p:spPr>
            <a:xfrm>
              <a:off x="6170215" y="2032684"/>
              <a:ext cx="1248547" cy="646331"/>
            </a:xfrm>
            <a:prstGeom prst="rect">
              <a:avLst/>
            </a:prstGeom>
          </p:spPr>
          <p:txBody>
            <a:bodyPr wrap="none">
              <a:spAutoFit/>
            </a:bodyPr>
            <a:lstStyle/>
            <a:p>
              <a:pPr lvl="0" defTabSz="914363">
                <a:lnSpc>
                  <a:spcPct val="90000"/>
                </a:lnSpc>
                <a:spcBef>
                  <a:spcPct val="20000"/>
                </a:spcBef>
                <a:buSzPct val="80000"/>
              </a:pPr>
              <a:r>
                <a:rPr lang="en-US" sz="4000" dirty="0" smtClean="0">
                  <a:solidFill>
                    <a:srgbClr val="FFFFFF">
                      <a:alpha val="99000"/>
                    </a:srgbClr>
                  </a:solidFill>
                  <a:latin typeface="Segoe UI Light" pitchFamily="34" charset="0"/>
                </a:rPr>
                <a:t>Tools</a:t>
              </a:r>
              <a:endParaRPr lang="en-US" sz="2800" dirty="0">
                <a:solidFill>
                  <a:srgbClr val="FFFFFF">
                    <a:alpha val="99000"/>
                  </a:srgbClr>
                </a:solidFill>
                <a:latin typeface="Segoe UI Light" pitchFamily="34" charset="0"/>
              </a:endParaRPr>
            </a:p>
          </p:txBody>
        </p:sp>
        <p:sp>
          <p:nvSpPr>
            <p:cNvPr id="16" name="Freeform 43"/>
            <p:cNvSpPr>
              <a:spLocks noEditPoints="1"/>
            </p:cNvSpPr>
            <p:nvPr/>
          </p:nvSpPr>
          <p:spPr bwMode="black">
            <a:xfrm>
              <a:off x="9990045" y="2327653"/>
              <a:ext cx="1222468" cy="1142622"/>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3798067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519113" y="1446213"/>
            <a:ext cx="11158538" cy="51831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4" name="Left-Up Arrow 23"/>
          <p:cNvSpPr/>
          <p:nvPr/>
        </p:nvSpPr>
        <p:spPr>
          <a:xfrm>
            <a:off x="7443150" y="2306102"/>
            <a:ext cx="2600283" cy="3587802"/>
          </a:xfrm>
          <a:prstGeom prst="leftUpArrow">
            <a:avLst>
              <a:gd name="adj1" fmla="val 18584"/>
              <a:gd name="adj2" fmla="val 18311"/>
              <a:gd name="adj3" fmla="val 25000"/>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8" name="Right Arrow 7"/>
          <p:cNvSpPr/>
          <p:nvPr/>
        </p:nvSpPr>
        <p:spPr>
          <a:xfrm>
            <a:off x="4437227" y="4962525"/>
            <a:ext cx="1147781" cy="884652"/>
          </a:xfrm>
          <a:custGeom>
            <a:avLst/>
            <a:gdLst>
              <a:gd name="connsiteX0" fmla="*/ 0 w 800100"/>
              <a:gd name="connsiteY0" fmla="*/ 171450 h 685800"/>
              <a:gd name="connsiteX1" fmla="*/ 457200 w 800100"/>
              <a:gd name="connsiteY1" fmla="*/ 171450 h 685800"/>
              <a:gd name="connsiteX2" fmla="*/ 457200 w 800100"/>
              <a:gd name="connsiteY2" fmla="*/ 0 h 685800"/>
              <a:gd name="connsiteX3" fmla="*/ 800100 w 800100"/>
              <a:gd name="connsiteY3" fmla="*/ 342900 h 685800"/>
              <a:gd name="connsiteX4" fmla="*/ 457200 w 800100"/>
              <a:gd name="connsiteY4" fmla="*/ 685800 h 685800"/>
              <a:gd name="connsiteX5" fmla="*/ 457200 w 800100"/>
              <a:gd name="connsiteY5" fmla="*/ 514350 h 685800"/>
              <a:gd name="connsiteX6" fmla="*/ 0 w 800100"/>
              <a:gd name="connsiteY6" fmla="*/ 514350 h 685800"/>
              <a:gd name="connsiteX7" fmla="*/ 0 w 800100"/>
              <a:gd name="connsiteY7" fmla="*/ 171450 h 685800"/>
              <a:gd name="connsiteX0" fmla="*/ 6350 w 806450"/>
              <a:gd name="connsiteY0" fmla="*/ 17145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3550 w 806450"/>
              <a:gd name="connsiteY5" fmla="*/ 514350 h 685800"/>
              <a:gd name="connsiteX6" fmla="*/ 0 w 806450"/>
              <a:gd name="connsiteY6" fmla="*/ 539750 h 685800"/>
              <a:gd name="connsiteX7" fmla="*/ 6350 w 806450"/>
              <a:gd name="connsiteY7" fmla="*/ 171450 h 685800"/>
              <a:gd name="connsiteX0" fmla="*/ 6350 w 806450"/>
              <a:gd name="connsiteY0" fmla="*/ 17145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6350 w 806450"/>
              <a:gd name="connsiteY7" fmla="*/ 171450 h 685800"/>
              <a:gd name="connsiteX0" fmla="*/ 4120 w 806450"/>
              <a:gd name="connsiteY0" fmla="*/ 190500 h 685800"/>
              <a:gd name="connsiteX1" fmla="*/ 463550 w 806450"/>
              <a:gd name="connsiteY1" fmla="*/ 17145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4120 w 806450"/>
              <a:gd name="connsiteY7" fmla="*/ 190500 h 685800"/>
              <a:gd name="connsiteX0" fmla="*/ 4120 w 806450"/>
              <a:gd name="connsiteY0" fmla="*/ 190500 h 685800"/>
              <a:gd name="connsiteX1" fmla="*/ 465780 w 806450"/>
              <a:gd name="connsiteY1" fmla="*/ 190500 h 685800"/>
              <a:gd name="connsiteX2" fmla="*/ 463550 w 806450"/>
              <a:gd name="connsiteY2" fmla="*/ 0 h 685800"/>
              <a:gd name="connsiteX3" fmla="*/ 806450 w 806450"/>
              <a:gd name="connsiteY3" fmla="*/ 342900 h 685800"/>
              <a:gd name="connsiteX4" fmla="*/ 463550 w 806450"/>
              <a:gd name="connsiteY4" fmla="*/ 685800 h 685800"/>
              <a:gd name="connsiteX5" fmla="*/ 466725 w 806450"/>
              <a:gd name="connsiteY5" fmla="*/ 539750 h 685800"/>
              <a:gd name="connsiteX6" fmla="*/ 0 w 806450"/>
              <a:gd name="connsiteY6" fmla="*/ 539750 h 685800"/>
              <a:gd name="connsiteX7" fmla="*/ 4120 w 806450"/>
              <a:gd name="connsiteY7" fmla="*/ 190500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6450" h="685800">
                <a:moveTo>
                  <a:pt x="4120" y="190500"/>
                </a:moveTo>
                <a:lnTo>
                  <a:pt x="465780" y="190500"/>
                </a:lnTo>
                <a:cubicBezTo>
                  <a:pt x="465037" y="127000"/>
                  <a:pt x="464293" y="63500"/>
                  <a:pt x="463550" y="0"/>
                </a:cubicBezTo>
                <a:lnTo>
                  <a:pt x="806450" y="342900"/>
                </a:lnTo>
                <a:lnTo>
                  <a:pt x="463550" y="685800"/>
                </a:lnTo>
                <a:cubicBezTo>
                  <a:pt x="464608" y="637117"/>
                  <a:pt x="465667" y="588433"/>
                  <a:pt x="466725" y="539750"/>
                </a:cubicBezTo>
                <a:lnTo>
                  <a:pt x="0" y="539750"/>
                </a:lnTo>
                <a:cubicBezTo>
                  <a:pt x="1373" y="423333"/>
                  <a:pt x="2747" y="306917"/>
                  <a:pt x="4120" y="190500"/>
                </a:cubicBezTo>
                <a:close/>
              </a:path>
            </a:pathLst>
          </a:cu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6" name="Left Arrow 5"/>
          <p:cNvSpPr/>
          <p:nvPr/>
        </p:nvSpPr>
        <p:spPr>
          <a:xfrm>
            <a:off x="2984071" y="3656363"/>
            <a:ext cx="1076680"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7" name="Left-Up Arrow 6"/>
          <p:cNvSpPr/>
          <p:nvPr/>
        </p:nvSpPr>
        <p:spPr>
          <a:xfrm>
            <a:off x="2984073" y="1874301"/>
            <a:ext cx="1686121" cy="3977641"/>
          </a:xfrm>
          <a:prstGeom prst="leftUpArrow">
            <a:avLst>
              <a:gd name="adj1" fmla="val 26993"/>
              <a:gd name="adj2" fmla="val 25000"/>
              <a:gd name="adj3" fmla="val 25000"/>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 name="Title 1"/>
          <p:cNvSpPr>
            <a:spLocks noGrp="1"/>
          </p:cNvSpPr>
          <p:nvPr>
            <p:ph type="title"/>
          </p:nvPr>
        </p:nvSpPr>
        <p:spPr/>
        <p:txBody>
          <a:bodyPr/>
          <a:lstStyle/>
          <a:p>
            <a:r>
              <a:rPr lang="en-US" dirty="0" smtClean="0"/>
              <a:t>Green </a:t>
            </a:r>
            <a:r>
              <a:rPr lang="en-US" dirty="0"/>
              <a:t>Field</a:t>
            </a:r>
          </a:p>
        </p:txBody>
      </p:sp>
      <p:sp>
        <p:nvSpPr>
          <p:cNvPr id="22" name="Content Placeholder 2"/>
          <p:cNvSpPr>
            <a:spLocks noGrp="1"/>
          </p:cNvSpPr>
          <p:nvPr>
            <p:ph type="body" sz="quarter" idx="10"/>
          </p:nvPr>
        </p:nvSpPr>
        <p:spPr>
          <a:xfrm>
            <a:off x="5628640" y="1630679"/>
            <a:ext cx="4129405" cy="946413"/>
          </a:xfrm>
        </p:spPr>
        <p:txBody>
          <a:bodyPr/>
          <a:lstStyle/>
          <a:p>
            <a:pPr lvl="1">
              <a:spcAft>
                <a:spcPts val="900"/>
              </a:spcAft>
            </a:pPr>
            <a:r>
              <a:rPr lang="en-US" sz="4000" dirty="0" smtClean="0">
                <a:solidFill>
                  <a:schemeClr val="accent2">
                    <a:alpha val="99000"/>
                  </a:schemeClr>
                </a:solidFill>
                <a:latin typeface="Segoe UI Light" pitchFamily="34" charset="0"/>
              </a:rPr>
              <a:t>CMS partners:</a:t>
            </a:r>
          </a:p>
          <a:p>
            <a:pPr lvl="1"/>
            <a:r>
              <a:rPr lang="en-US" dirty="0" err="1" smtClean="0"/>
              <a:t>Umbraco</a:t>
            </a:r>
            <a:endParaRPr lang="en-US" dirty="0" smtClean="0"/>
          </a:p>
          <a:p>
            <a:pPr lvl="1"/>
            <a:r>
              <a:rPr lang="en-US" dirty="0" err="1" smtClean="0"/>
              <a:t>Kentico</a:t>
            </a:r>
            <a:endParaRPr lang="en-US" dirty="0" smtClean="0"/>
          </a:p>
          <a:p>
            <a:pPr lvl="1"/>
            <a:r>
              <a:rPr lang="en-US" dirty="0" err="1" smtClean="0"/>
              <a:t>SiteCore</a:t>
            </a:r>
            <a:endParaRPr lang="en-US" dirty="0" smtClean="0"/>
          </a:p>
          <a:p>
            <a:pPr lvl="1"/>
            <a:r>
              <a:rPr lang="en-US" dirty="0" smtClean="0"/>
              <a:t>Composite</a:t>
            </a:r>
          </a:p>
          <a:p>
            <a:pPr lvl="1"/>
            <a:r>
              <a:rPr lang="en-US" dirty="0" smtClean="0"/>
              <a:t>Orchard</a:t>
            </a:r>
            <a:endParaRPr lang="en-US" dirty="0"/>
          </a:p>
        </p:txBody>
      </p:sp>
      <p:sp>
        <p:nvSpPr>
          <p:cNvPr id="4" name="Rectangle 3"/>
          <p:cNvSpPr/>
          <p:nvPr/>
        </p:nvSpPr>
        <p:spPr>
          <a:xfrm>
            <a:off x="3380209" y="16710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1" name="Rectangle 10"/>
          <p:cNvSpPr/>
          <p:nvPr/>
        </p:nvSpPr>
        <p:spPr>
          <a:xfrm>
            <a:off x="5641985" y="4399722"/>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Table Storage</a:t>
            </a:r>
            <a:endParaRPr lang="en-US" dirty="0">
              <a:solidFill>
                <a:schemeClr val="lt1">
                  <a:alpha val="99000"/>
                </a:schemeClr>
              </a:solidFill>
            </a:endParaRPr>
          </a:p>
        </p:txBody>
      </p:sp>
      <p:sp>
        <p:nvSpPr>
          <p:cNvPr id="12" name="Rectangle 11"/>
          <p:cNvSpPr/>
          <p:nvPr/>
        </p:nvSpPr>
        <p:spPr>
          <a:xfrm>
            <a:off x="5641985" y="5618922"/>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SQL Azure</a:t>
            </a:r>
            <a:endParaRPr lang="en-US" dirty="0">
              <a:solidFill>
                <a:schemeClr val="lt1">
                  <a:alpha val="99000"/>
                </a:schemeClr>
              </a:solidFill>
            </a:endParaRPr>
          </a:p>
        </p:txBody>
      </p:sp>
      <p:sp>
        <p:nvSpPr>
          <p:cNvPr id="13" name="Rectangle 12"/>
          <p:cNvSpPr/>
          <p:nvPr/>
        </p:nvSpPr>
        <p:spPr>
          <a:xfrm>
            <a:off x="3583356" y="18742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4" name="Rectangle 13"/>
          <p:cNvSpPr/>
          <p:nvPr/>
        </p:nvSpPr>
        <p:spPr>
          <a:xfrm>
            <a:off x="3786503" y="20774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6" name="Rectangle 15"/>
          <p:cNvSpPr/>
          <p:nvPr/>
        </p:nvSpPr>
        <p:spPr>
          <a:xfrm>
            <a:off x="1247164" y="351513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Cache</a:t>
            </a:r>
            <a:endParaRPr lang="en-US" dirty="0">
              <a:solidFill>
                <a:schemeClr val="lt1">
                  <a:alpha val="99000"/>
                </a:schemeClr>
              </a:solidFill>
            </a:endParaRPr>
          </a:p>
        </p:txBody>
      </p:sp>
      <p:sp>
        <p:nvSpPr>
          <p:cNvPr id="17" name="Rectangle 16"/>
          <p:cNvSpPr/>
          <p:nvPr/>
        </p:nvSpPr>
        <p:spPr>
          <a:xfrm>
            <a:off x="6341973" y="2120679"/>
            <a:ext cx="1726750" cy="1132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Queue</a:t>
            </a:r>
            <a:endParaRPr lang="en-US" dirty="0">
              <a:solidFill>
                <a:schemeClr val="lt1">
                  <a:alpha val="99000"/>
                </a:schemeClr>
              </a:solidFill>
            </a:endParaRPr>
          </a:p>
        </p:txBody>
      </p:sp>
      <p:sp>
        <p:nvSpPr>
          <p:cNvPr id="19" name="Rectangle 18"/>
          <p:cNvSpPr/>
          <p:nvPr/>
        </p:nvSpPr>
        <p:spPr>
          <a:xfrm>
            <a:off x="1247164" y="503913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Blob Storage</a:t>
            </a:r>
            <a:endParaRPr lang="en-US" dirty="0">
              <a:solidFill>
                <a:schemeClr val="lt1">
                  <a:alpha val="99000"/>
                </a:schemeClr>
              </a:solidFill>
            </a:endParaRPr>
          </a:p>
        </p:txBody>
      </p:sp>
      <p:sp>
        <p:nvSpPr>
          <p:cNvPr id="20" name="Rectangle 19"/>
          <p:cNvSpPr/>
          <p:nvPr/>
        </p:nvSpPr>
        <p:spPr>
          <a:xfrm>
            <a:off x="1237007" y="16710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ACS</a:t>
            </a:r>
            <a:endParaRPr lang="en-US" dirty="0">
              <a:solidFill>
                <a:schemeClr val="lt1">
                  <a:alpha val="99000"/>
                </a:schemeClr>
              </a:solidFill>
            </a:endParaRPr>
          </a:p>
        </p:txBody>
      </p:sp>
      <p:sp>
        <p:nvSpPr>
          <p:cNvPr id="21" name="Left Arrow 20"/>
          <p:cNvSpPr/>
          <p:nvPr/>
        </p:nvSpPr>
        <p:spPr>
          <a:xfrm rot="10800000">
            <a:off x="5701827" y="2424043"/>
            <a:ext cx="640146" cy="52611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3" name="Left Arrow 22"/>
          <p:cNvSpPr/>
          <p:nvPr/>
        </p:nvSpPr>
        <p:spPr>
          <a:xfrm>
            <a:off x="8154165" y="2421923"/>
            <a:ext cx="625840"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25" name="Left Arrow 24"/>
          <p:cNvSpPr/>
          <p:nvPr/>
        </p:nvSpPr>
        <p:spPr>
          <a:xfrm>
            <a:off x="2973914" y="1812323"/>
            <a:ext cx="406294" cy="530352"/>
          </a:xfrm>
          <a:prstGeom prst="leftArrow">
            <a:avLst/>
          </a:prstGeom>
          <a:solidFill>
            <a:schemeClr val="accent2">
              <a:lumMod val="60000"/>
              <a:lumOff val="40000"/>
            </a:schemeClr>
          </a:solidFill>
          <a:ln>
            <a:noFill/>
          </a:ln>
          <a:effectLst/>
        </p:spPr>
        <p:style>
          <a:lnRef idx="1">
            <a:schemeClr val="accent5"/>
          </a:lnRef>
          <a:fillRef idx="2">
            <a:schemeClr val="accent5"/>
          </a:fillRef>
          <a:effectRef idx="1">
            <a:schemeClr val="accent5"/>
          </a:effectRef>
          <a:fontRef idx="minor">
            <a:schemeClr val="dk1"/>
          </a:fontRef>
        </p:style>
        <p:txBody>
          <a:bodyPr lIns="121893" tIns="60947" rIns="121893" bIns="60947" rtlCol="0" anchor="ctr"/>
          <a:lstStyle/>
          <a:p>
            <a:pPr algn="ctr"/>
            <a:endParaRPr lang="en-US"/>
          </a:p>
        </p:txBody>
      </p:sp>
      <p:sp>
        <p:nvSpPr>
          <p:cNvPr id="15" name="Rectangle 14"/>
          <p:cNvSpPr/>
          <p:nvPr/>
        </p:nvSpPr>
        <p:spPr>
          <a:xfrm>
            <a:off x="3989650" y="22806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Web Role</a:t>
            </a:r>
            <a:endParaRPr lang="en-US" dirty="0">
              <a:solidFill>
                <a:schemeClr val="lt1">
                  <a:alpha val="99000"/>
                </a:schemeClr>
              </a:solidFill>
            </a:endParaRPr>
          </a:p>
        </p:txBody>
      </p:sp>
      <p:sp>
        <p:nvSpPr>
          <p:cNvPr id="18" name="Rectangle 17"/>
          <p:cNvSpPr/>
          <p:nvPr/>
        </p:nvSpPr>
        <p:spPr>
          <a:xfrm>
            <a:off x="8763606" y="2280699"/>
            <a:ext cx="1726750" cy="812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b" anchorCtr="0"/>
          <a:lstStyle/>
          <a:p>
            <a:r>
              <a:rPr lang="en-US" dirty="0" smtClean="0">
                <a:solidFill>
                  <a:schemeClr val="lt1">
                    <a:alpha val="99000"/>
                  </a:schemeClr>
                </a:solidFill>
              </a:rPr>
              <a:t>Worker</a:t>
            </a:r>
            <a:endParaRPr lang="en-US" dirty="0">
              <a:solidFill>
                <a:schemeClr val="lt1">
                  <a:alpha val="99000"/>
                </a:schemeClr>
              </a:solidFill>
            </a:endParaRPr>
          </a:p>
        </p:txBody>
      </p:sp>
    </p:spTree>
    <p:extLst>
      <p:ext uri="{BB962C8B-B14F-4D97-AF65-F5344CB8AC3E}">
        <p14:creationId xmlns:p14="http://schemas.microsoft.com/office/powerpoint/2010/main" val="309209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xEl>
                                              <p:pRg st="1" end="1"/>
                                            </p:txEl>
                                          </p:spTgt>
                                        </p:tgtEl>
                                        <p:attrNameLst>
                                          <p:attrName>style.visibility</p:attrName>
                                        </p:attrNameLst>
                                      </p:cBhvr>
                                      <p:to>
                                        <p:strVal val="visible"/>
                                      </p:to>
                                    </p:set>
                                    <p:animEffect transition="in" filter="fade">
                                      <p:cBhvr>
                                        <p:cTn id="15" dur="500"/>
                                        <p:tgtEl>
                                          <p:spTgt spid="22">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xEl>
                                              <p:pRg st="3" end="3"/>
                                            </p:txEl>
                                          </p:spTgt>
                                        </p:tgtEl>
                                        <p:attrNameLst>
                                          <p:attrName>style.visibility</p:attrName>
                                        </p:attrNameLst>
                                      </p:cBhvr>
                                      <p:to>
                                        <p:strVal val="visible"/>
                                      </p:to>
                                    </p:set>
                                    <p:animEffect transition="in" filter="fade">
                                      <p:cBhvr>
                                        <p:cTn id="21" dur="500"/>
                                        <p:tgtEl>
                                          <p:spTgt spid="22">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xEl>
                                              <p:pRg st="4" end="4"/>
                                            </p:txEl>
                                          </p:spTgt>
                                        </p:tgtEl>
                                        <p:attrNameLst>
                                          <p:attrName>style.visibility</p:attrName>
                                        </p:attrNameLst>
                                      </p:cBhvr>
                                      <p:to>
                                        <p:strVal val="visible"/>
                                      </p:to>
                                    </p:set>
                                    <p:animEffect transition="in" filter="fade">
                                      <p:cBhvr>
                                        <p:cTn id="24" dur="500"/>
                                        <p:tgtEl>
                                          <p:spTgt spid="2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animEffect transition="in" filter="fade">
                                      <p:cBhvr>
                                        <p:cTn id="27" dur="500"/>
                                        <p:tgtEl>
                                          <p:spTgt spid="2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22">
                                            <p:txEl>
                                              <p:pRg st="0" end="0"/>
                                            </p:txEl>
                                          </p:spTgt>
                                        </p:tgtEl>
                                      </p:cBhvr>
                                    </p:animEffect>
                                    <p:set>
                                      <p:cBhvr>
                                        <p:cTn id="32" dur="1" fill="hold">
                                          <p:stCondLst>
                                            <p:cond delay="499"/>
                                          </p:stCondLst>
                                        </p:cTn>
                                        <p:tgtEl>
                                          <p:spTgt spid="22">
                                            <p:txEl>
                                              <p:pRg st="0" end="0"/>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22">
                                            <p:txEl>
                                              <p:pRg st="1" end="1"/>
                                            </p:txEl>
                                          </p:spTgt>
                                        </p:tgtEl>
                                      </p:cBhvr>
                                    </p:animEffect>
                                    <p:set>
                                      <p:cBhvr>
                                        <p:cTn id="35" dur="1" fill="hold">
                                          <p:stCondLst>
                                            <p:cond delay="499"/>
                                          </p:stCondLst>
                                        </p:cTn>
                                        <p:tgtEl>
                                          <p:spTgt spid="22">
                                            <p:txEl>
                                              <p:pRg st="1" end="1"/>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22">
                                            <p:txEl>
                                              <p:pRg st="2" end="2"/>
                                            </p:txEl>
                                          </p:spTgt>
                                        </p:tgtEl>
                                      </p:cBhvr>
                                    </p:animEffect>
                                    <p:set>
                                      <p:cBhvr>
                                        <p:cTn id="38" dur="1" fill="hold">
                                          <p:stCondLst>
                                            <p:cond delay="499"/>
                                          </p:stCondLst>
                                        </p:cTn>
                                        <p:tgtEl>
                                          <p:spTgt spid="22">
                                            <p:txEl>
                                              <p:pRg st="2" end="2"/>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xEl>
                                              <p:pRg st="3" end="3"/>
                                            </p:txEl>
                                          </p:spTgt>
                                        </p:tgtEl>
                                      </p:cBhvr>
                                    </p:animEffect>
                                    <p:set>
                                      <p:cBhvr>
                                        <p:cTn id="41" dur="1" fill="hold">
                                          <p:stCondLst>
                                            <p:cond delay="499"/>
                                          </p:stCondLst>
                                        </p:cTn>
                                        <p:tgtEl>
                                          <p:spTgt spid="22">
                                            <p:txEl>
                                              <p:pRg st="3" end="3"/>
                                            </p:txEl>
                                          </p:spTgt>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2">
                                            <p:txEl>
                                              <p:pRg st="4" end="4"/>
                                            </p:txEl>
                                          </p:spTgt>
                                        </p:tgtEl>
                                      </p:cBhvr>
                                    </p:animEffect>
                                    <p:set>
                                      <p:cBhvr>
                                        <p:cTn id="44" dur="1" fill="hold">
                                          <p:stCondLst>
                                            <p:cond delay="499"/>
                                          </p:stCondLst>
                                        </p:cTn>
                                        <p:tgtEl>
                                          <p:spTgt spid="22">
                                            <p:txEl>
                                              <p:pRg st="4" end="4"/>
                                            </p:txEl>
                                          </p:spTgt>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2">
                                            <p:txEl>
                                              <p:pRg st="5" end="5"/>
                                            </p:txEl>
                                          </p:spTgt>
                                        </p:tgtEl>
                                      </p:cBhvr>
                                    </p:animEffect>
                                    <p:set>
                                      <p:cBhvr>
                                        <p:cTn id="47" dur="1" fill="hold">
                                          <p:stCondLst>
                                            <p:cond delay="499"/>
                                          </p:stCondLst>
                                        </p:cTn>
                                        <p:tgtEl>
                                          <p:spTgt spid="22">
                                            <p:txEl>
                                              <p:pRg st="5" end="5"/>
                                            </p:txEl>
                                          </p:spTgt>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500"/>
                                        <p:tgtEl>
                                          <p:spTgt spid="1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5"/>
                                        </p:tgtEl>
                                        <p:attrNameLst>
                                          <p:attrName>style.visibility</p:attrName>
                                        </p:attrNameLst>
                                      </p:cBhvr>
                                      <p:to>
                                        <p:strVal val="visible"/>
                                      </p:to>
                                    </p:set>
                                    <p:animEffect transition="in" filter="fade">
                                      <p:cBhvr>
                                        <p:cTn id="83" dur="500"/>
                                        <p:tgtEl>
                                          <p:spTgt spid="15"/>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
                                        </p:tgtEl>
                                        <p:attrNameLst>
                                          <p:attrName>style.visibility</p:attrName>
                                        </p:attrNameLst>
                                      </p:cBhvr>
                                      <p:to>
                                        <p:strVal val="visible"/>
                                      </p:to>
                                    </p:set>
                                    <p:animEffect transition="in" filter="fade">
                                      <p:cBhvr>
                                        <p:cTn id="91" dur="500"/>
                                        <p:tgtEl>
                                          <p:spTgt spid="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500"/>
                                        <p:tgtEl>
                                          <p:spTgt spid="2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7"/>
                                        </p:tgtEl>
                                        <p:attrNameLst>
                                          <p:attrName>style.visibility</p:attrName>
                                        </p:attrNameLst>
                                      </p:cBhvr>
                                      <p:to>
                                        <p:strVal val="visible"/>
                                      </p:to>
                                    </p:set>
                                    <p:animEffect transition="in" filter="fade">
                                      <p:cBhvr>
                                        <p:cTn id="109" dur="500"/>
                                        <p:tgtEl>
                                          <p:spTgt spid="1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8" grpId="0" animBg="1"/>
      <p:bldP spid="6" grpId="0" animBg="1"/>
      <p:bldP spid="7" grpId="0" animBg="1"/>
      <p:bldP spid="22" grpId="0" uiExpand="1" build="p"/>
      <p:bldP spid="22" grpId="1" uiExpand="1" build="p"/>
      <p:bldP spid="4" grpId="0" animBg="1"/>
      <p:bldP spid="11" grpId="0" animBg="1"/>
      <p:bldP spid="12" grpId="0" animBg="1"/>
      <p:bldP spid="13" grpId="0" animBg="1"/>
      <p:bldP spid="14" grpId="0" animBg="1"/>
      <p:bldP spid="16" grpId="0" animBg="1"/>
      <p:bldP spid="17" grpId="0" animBg="1"/>
      <p:bldP spid="19" grpId="0" animBg="1"/>
      <p:bldP spid="20" grpId="0" animBg="1"/>
      <p:bldP spid="21" grpId="0" animBg="1"/>
      <p:bldP spid="23" grpId="0" animBg="1"/>
      <p:bldP spid="25" grpId="0" animBg="1"/>
      <p:bldP spid="15"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Thuzi</a:t>
            </a:r>
            <a:r>
              <a:rPr lang="en-US" dirty="0" smtClean="0">
                <a:solidFill>
                  <a:schemeClr val="bg1"/>
                </a:solidFill>
              </a:rPr>
              <a:t>: Outback Steakhouse App</a:t>
            </a:r>
            <a:endParaRPr lang="en-US" dirty="0">
              <a:solidFill>
                <a:schemeClr val="bg1"/>
              </a:solidFill>
            </a:endParaRPr>
          </a:p>
        </p:txBody>
      </p:sp>
      <p:sp>
        <p:nvSpPr>
          <p:cNvPr id="3" name="Content Placeholder 2"/>
          <p:cNvSpPr>
            <a:spLocks noGrp="1"/>
          </p:cNvSpPr>
          <p:nvPr>
            <p:ph type="body" sz="quarter" idx="10"/>
          </p:nvPr>
        </p:nvSpPr>
        <p:spPr>
          <a:xfrm>
            <a:off x="519112" y="1447799"/>
            <a:ext cx="11149013" cy="4662815"/>
          </a:xfrm>
        </p:spPr>
        <p:txBody>
          <a:bodyPr/>
          <a:lstStyle/>
          <a:p>
            <a:r>
              <a:rPr lang="en-US" dirty="0" smtClean="0">
                <a:solidFill>
                  <a:schemeClr val="bg1">
                    <a:alpha val="99000"/>
                  </a:schemeClr>
                </a:solidFill>
              </a:rPr>
              <a:t>Scenario</a:t>
            </a:r>
          </a:p>
          <a:p>
            <a:pPr lvl="1"/>
            <a:r>
              <a:rPr lang="en-US" dirty="0" smtClean="0">
                <a:solidFill>
                  <a:schemeClr val="bg1">
                    <a:alpha val="99000"/>
                  </a:schemeClr>
                </a:solidFill>
              </a:rPr>
              <a:t>Outback Steakhouse wanted to encourage repeat guests by creating a social networking presence. </a:t>
            </a:r>
          </a:p>
          <a:p>
            <a:pPr lvl="1"/>
            <a:r>
              <a:rPr lang="en-US" dirty="0" smtClean="0">
                <a:solidFill>
                  <a:schemeClr val="bg1">
                    <a:alpha val="99000"/>
                  </a:schemeClr>
                </a:solidFill>
              </a:rPr>
              <a:t>Marketing Campaign with a short cycle</a:t>
            </a:r>
          </a:p>
          <a:p>
            <a:pPr lvl="1"/>
            <a:r>
              <a:rPr lang="en-US" b="1" dirty="0" smtClean="0">
                <a:solidFill>
                  <a:schemeClr val="bg1">
                    <a:alpha val="99000"/>
                  </a:schemeClr>
                </a:solidFill>
              </a:rPr>
              <a:t>Free </a:t>
            </a:r>
            <a:r>
              <a:rPr lang="en-US" b="1" dirty="0" err="1" smtClean="0">
                <a:solidFill>
                  <a:schemeClr val="bg1">
                    <a:alpha val="99000"/>
                  </a:schemeClr>
                </a:solidFill>
              </a:rPr>
              <a:t>Bloomin</a:t>
            </a:r>
            <a:r>
              <a:rPr lang="en-US" b="1" dirty="0" smtClean="0">
                <a:solidFill>
                  <a:schemeClr val="bg1">
                    <a:alpha val="99000"/>
                  </a:schemeClr>
                </a:solidFill>
              </a:rPr>
              <a:t>’ Onion coupon </a:t>
            </a:r>
            <a:r>
              <a:rPr lang="en-US" dirty="0" smtClean="0">
                <a:solidFill>
                  <a:schemeClr val="bg1">
                    <a:alpha val="99000"/>
                  </a:schemeClr>
                </a:solidFill>
              </a:rPr>
              <a:t>to the First 500,000 guests on the Outback Facebook Fan Page</a:t>
            </a:r>
          </a:p>
          <a:p>
            <a:pPr lvl="1"/>
            <a:r>
              <a:rPr lang="en-US" dirty="0" smtClean="0">
                <a:solidFill>
                  <a:schemeClr val="bg1">
                    <a:alpha val="99000"/>
                  </a:schemeClr>
                </a:solidFill>
              </a:rPr>
              <a:t>Company Goal was to reach </a:t>
            </a:r>
            <a:r>
              <a:rPr lang="en-US" b="1" dirty="0" smtClean="0">
                <a:solidFill>
                  <a:schemeClr val="bg1">
                    <a:alpha val="99000"/>
                  </a:schemeClr>
                </a:solidFill>
              </a:rPr>
              <a:t>500,000 fans in 30 days</a:t>
            </a:r>
            <a:r>
              <a:rPr lang="en-US" dirty="0" smtClean="0">
                <a:solidFill>
                  <a:schemeClr val="bg1">
                    <a:alpha val="99000"/>
                  </a:schemeClr>
                </a:solidFill>
              </a:rPr>
              <a:t>.</a:t>
            </a:r>
          </a:p>
          <a:p>
            <a:pPr lvl="1"/>
            <a:endParaRPr lang="en-US" dirty="0" smtClean="0">
              <a:solidFill>
                <a:schemeClr val="bg1">
                  <a:alpha val="99000"/>
                </a:schemeClr>
              </a:solidFill>
            </a:endParaRPr>
          </a:p>
          <a:p>
            <a:r>
              <a:rPr lang="en-US" dirty="0" smtClean="0">
                <a:solidFill>
                  <a:schemeClr val="bg1">
                    <a:alpha val="99000"/>
                  </a:schemeClr>
                </a:solidFill>
              </a:rPr>
              <a:t>Outcome</a:t>
            </a:r>
          </a:p>
          <a:p>
            <a:pPr lvl="1"/>
            <a:r>
              <a:rPr lang="en-US" dirty="0" smtClean="0">
                <a:solidFill>
                  <a:schemeClr val="bg1">
                    <a:alpha val="99000"/>
                  </a:schemeClr>
                </a:solidFill>
              </a:rPr>
              <a:t>No outlay for on premise hardware</a:t>
            </a:r>
          </a:p>
          <a:p>
            <a:pPr lvl="1"/>
            <a:r>
              <a:rPr lang="en-US" dirty="0" smtClean="0">
                <a:solidFill>
                  <a:schemeClr val="bg1">
                    <a:alpha val="99000"/>
                  </a:schemeClr>
                </a:solidFill>
              </a:rPr>
              <a:t>Needed to scale quickly for spikes and cost-effectively </a:t>
            </a:r>
          </a:p>
          <a:p>
            <a:pPr lvl="1"/>
            <a:r>
              <a:rPr lang="en-US" dirty="0" smtClean="0">
                <a:solidFill>
                  <a:schemeClr val="bg1">
                    <a:alpha val="99000"/>
                  </a:schemeClr>
                </a:solidFill>
              </a:rPr>
              <a:t>support an unknown number of respondents</a:t>
            </a:r>
          </a:p>
          <a:p>
            <a:pPr lvl="1"/>
            <a:r>
              <a:rPr lang="en-US" dirty="0" smtClean="0">
                <a:solidFill>
                  <a:schemeClr val="bg1">
                    <a:alpha val="99000"/>
                  </a:schemeClr>
                </a:solidFill>
              </a:rPr>
              <a:t>Solution used Windows Azure with an asynchronous architecture. </a:t>
            </a:r>
          </a:p>
          <a:p>
            <a:pPr lvl="1"/>
            <a:r>
              <a:rPr lang="en-US" dirty="0" smtClean="0">
                <a:solidFill>
                  <a:schemeClr val="bg1">
                    <a:alpha val="99000"/>
                  </a:schemeClr>
                </a:solidFill>
              </a:rPr>
              <a:t>Web + Worker roles, Cache, SQL Azure, Table Storage</a:t>
            </a:r>
          </a:p>
          <a:p>
            <a:pPr lvl="1"/>
            <a:r>
              <a:rPr lang="en-US" b="1" dirty="0" smtClean="0">
                <a:solidFill>
                  <a:schemeClr val="bg1">
                    <a:alpha val="99000"/>
                  </a:schemeClr>
                </a:solidFill>
              </a:rPr>
              <a:t>8 weeks development </a:t>
            </a:r>
            <a:r>
              <a:rPr lang="en-US" dirty="0" smtClean="0">
                <a:solidFill>
                  <a:schemeClr val="bg1">
                    <a:alpha val="99000"/>
                  </a:schemeClr>
                </a:solidFill>
              </a:rPr>
              <a:t>using familiar development tools</a:t>
            </a:r>
          </a:p>
          <a:p>
            <a:pPr lvl="1"/>
            <a:r>
              <a:rPr lang="en-US" dirty="0" smtClean="0">
                <a:solidFill>
                  <a:schemeClr val="bg1">
                    <a:alpha val="99000"/>
                  </a:schemeClr>
                </a:solidFill>
              </a:rPr>
              <a:t>Viral campaign achieved its </a:t>
            </a:r>
            <a:r>
              <a:rPr lang="en-US" b="1" dirty="0" smtClean="0">
                <a:solidFill>
                  <a:schemeClr val="bg1">
                    <a:alpha val="99000"/>
                  </a:schemeClr>
                </a:solidFill>
              </a:rPr>
              <a:t>500,000 fans in just 18 days.</a:t>
            </a:r>
            <a:endParaRPr lang="en-US" b="1" dirty="0">
              <a:solidFill>
                <a:schemeClr val="bg1">
                  <a:alpha val="99000"/>
                </a:schemeClr>
              </a:solidFill>
            </a:endParaRPr>
          </a:p>
        </p:txBody>
      </p:sp>
      <p:grpSp>
        <p:nvGrpSpPr>
          <p:cNvPr id="6" name="Group 5"/>
          <p:cNvGrpSpPr/>
          <p:nvPr/>
        </p:nvGrpSpPr>
        <p:grpSpPr>
          <a:xfrm>
            <a:off x="8731267" y="4170680"/>
            <a:ext cx="2746543" cy="2107952"/>
            <a:chOff x="6550156" y="3028950"/>
            <a:chExt cx="2060444" cy="1580964"/>
          </a:xfrm>
        </p:grpSpPr>
        <p:pic>
          <p:nvPicPr>
            <p:cNvPr id="5122" name="Picture 2" descr="C:\Users\nickha\Pictures\bloomin oni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156" y="3028950"/>
              <a:ext cx="2060444" cy="1543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753284" y="4321373"/>
              <a:ext cx="1614805" cy="288541"/>
            </a:xfrm>
            <a:prstGeom prst="rect">
              <a:avLst/>
            </a:prstGeom>
            <a:noFill/>
          </p:spPr>
          <p:txBody>
            <a:bodyPr wrap="none" rtlCol="0">
              <a:spAutoFit/>
            </a:bodyPr>
            <a:lstStyle/>
            <a:p>
              <a:r>
                <a:rPr lang="en-US" sz="1900" dirty="0">
                  <a:solidFill>
                    <a:schemeClr val="bg1">
                      <a:alpha val="99000"/>
                    </a:schemeClr>
                  </a:solidFill>
                </a:rPr>
                <a:t>www.outback.com</a:t>
              </a:r>
            </a:p>
          </p:txBody>
        </p:sp>
      </p:grpSp>
      <p:cxnSp>
        <p:nvCxnSpPr>
          <p:cNvPr id="9" name="Straight Connector 8"/>
          <p:cNvCxnSpPr/>
          <p:nvPr/>
        </p:nvCxnSpPr>
        <p:spPr>
          <a:xfrm>
            <a:off x="0" y="3393440"/>
            <a:ext cx="1140968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668" y="6372546"/>
            <a:ext cx="1681921" cy="195500"/>
          </a:xfrm>
          <a:prstGeom prst="rect">
            <a:avLst/>
          </a:prstGeom>
        </p:spPr>
      </p:pic>
    </p:spTree>
    <p:extLst>
      <p:ext uri="{BB962C8B-B14F-4D97-AF65-F5344CB8AC3E}">
        <p14:creationId xmlns:p14="http://schemas.microsoft.com/office/powerpoint/2010/main" val="1299939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3" end="13"/>
                                            </p:txEl>
                                          </p:spTgt>
                                        </p:tgtEl>
                                        <p:attrNameLst>
                                          <p:attrName>style.visibility</p:attrName>
                                        </p:attrNameLst>
                                      </p:cBhvr>
                                      <p:to>
                                        <p:strVal val="visible"/>
                                      </p:to>
                                    </p:set>
                                    <p:animEffect transition="in" filter="fade">
                                      <p:cBhvr>
                                        <p:cTn id="50"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dirty="0"/>
          </a:p>
        </p:txBody>
      </p:sp>
      <p:sp>
        <p:nvSpPr>
          <p:cNvPr id="3" name="Content Placeholder 2"/>
          <p:cNvSpPr>
            <a:spLocks noGrp="1"/>
          </p:cNvSpPr>
          <p:nvPr>
            <p:ph type="body" sz="quarter" idx="10"/>
          </p:nvPr>
        </p:nvSpPr>
        <p:spPr>
          <a:xfrm>
            <a:off x="519112" y="1447799"/>
            <a:ext cx="11149013" cy="2663806"/>
          </a:xfrm>
        </p:spPr>
        <p:txBody>
          <a:bodyPr/>
          <a:lstStyle/>
          <a:p>
            <a:r>
              <a:rPr lang="en-US" sz="4400" dirty="0" smtClean="0"/>
              <a:t>Application Scenarios</a:t>
            </a:r>
          </a:p>
          <a:p>
            <a:pPr lvl="1" indent="-3175"/>
            <a:r>
              <a:rPr lang="en-US" sz="2800" dirty="0" smtClean="0"/>
              <a:t>Web</a:t>
            </a:r>
          </a:p>
          <a:p>
            <a:pPr lvl="1" indent="-3175"/>
            <a:r>
              <a:rPr lang="en-US" sz="2800" dirty="0" smtClean="0"/>
              <a:t>Technical Computing</a:t>
            </a:r>
          </a:p>
          <a:p>
            <a:pPr lvl="1" indent="-3175"/>
            <a:r>
              <a:rPr lang="en-US" sz="2800" dirty="0" smtClean="0"/>
              <a:t>Devices</a:t>
            </a:r>
          </a:p>
          <a:p>
            <a:pPr lvl="1" indent="-3175"/>
            <a:r>
              <a:rPr lang="en-US" sz="2800" dirty="0" smtClean="0"/>
              <a:t>Social Gaming </a:t>
            </a:r>
          </a:p>
          <a:p>
            <a:pPr lvl="1" indent="-3175"/>
            <a:r>
              <a:rPr lang="en-US" sz="2800" dirty="0" smtClean="0"/>
              <a:t>Social Apps</a:t>
            </a:r>
          </a:p>
        </p:txBody>
      </p:sp>
      <p:sp>
        <p:nvSpPr>
          <p:cNvPr id="7" name="Freeform 18"/>
          <p:cNvSpPr>
            <a:spLocks noEditPoints="1"/>
          </p:cNvSpPr>
          <p:nvPr/>
        </p:nvSpPr>
        <p:spPr bwMode="black">
          <a:xfrm>
            <a:off x="7132320" y="1441450"/>
            <a:ext cx="3262687" cy="3980448"/>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070363456"/>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Thank you</a:t>
            </a:r>
            <a:endParaRPr lang="en-US" dirty="0"/>
          </a:p>
        </p:txBody>
      </p:sp>
      <p:sp>
        <p:nvSpPr>
          <p:cNvPr id="5" name="Text Placeholder 2"/>
          <p:cNvSpPr txBox="1">
            <a:spLocks/>
          </p:cNvSpPr>
          <p:nvPr/>
        </p:nvSpPr>
        <p:spPr>
          <a:xfrm>
            <a:off x="711016" y="4648200"/>
            <a:ext cx="4265887" cy="381000"/>
          </a:xfrm>
          <a:prstGeom prst="rect">
            <a:avLst/>
          </a:prstGeom>
        </p:spPr>
        <p:txBody>
          <a:bodyPr vert="horz" lIns="121899" tIns="60949" rIns="121899" bIns="60949" rtlCol="0">
            <a:noAutofit/>
          </a:bodyPr>
          <a:lstStyle>
            <a:lvl1pPr marL="0" indent="0" algn="l" defTabSz="914400" rtl="0" eaLnBrk="1" latinLnBrk="0" hangingPunct="1">
              <a:spcBef>
                <a:spcPct val="20000"/>
              </a:spcBef>
              <a:buFontTx/>
              <a:buNone/>
              <a:defRPr sz="1600" kern="1200">
                <a:solidFill>
                  <a:schemeClr val="tx1"/>
                </a:solidFill>
                <a:latin typeface="+mn-lt"/>
                <a:ea typeface="+mn-ea"/>
                <a:cs typeface="+mn-cs"/>
              </a:defRPr>
            </a:lvl1pPr>
            <a:lvl2pPr marL="742950" indent="-285750" algn="l" defTabSz="914400" rtl="0" eaLnBrk="1" latinLnBrk="0" hangingPunct="1">
              <a:spcBef>
                <a:spcPct val="20000"/>
              </a:spcBef>
              <a:buFontTx/>
              <a:buBlip>
                <a:blip r:embed="rId3"/>
              </a:buBlip>
              <a:defRPr sz="2800" kern="1200">
                <a:solidFill>
                  <a:schemeClr val="tx1"/>
                </a:solidFill>
                <a:latin typeface="+mn-lt"/>
                <a:ea typeface="+mn-ea"/>
                <a:cs typeface="+mn-cs"/>
              </a:defRPr>
            </a:lvl2pPr>
            <a:lvl3pPr marL="1143000" indent="-228600" algn="l" defTabSz="914400" rtl="0" eaLnBrk="1" latinLnBrk="0" hangingPunct="1">
              <a:spcBef>
                <a:spcPct val="20000"/>
              </a:spcBef>
              <a:buFontTx/>
              <a:buBlip>
                <a:blip r:embed="rId3"/>
              </a:buBlip>
              <a:defRPr sz="2400" kern="1200">
                <a:solidFill>
                  <a:schemeClr val="tx1"/>
                </a:solidFill>
                <a:latin typeface="+mn-lt"/>
                <a:ea typeface="+mn-ea"/>
                <a:cs typeface="+mn-cs"/>
              </a:defRPr>
            </a:lvl3pPr>
            <a:lvl4pPr marL="1600200" indent="-228600" algn="l" defTabSz="914400" rtl="0" eaLnBrk="1" latinLnBrk="0" hangingPunct="1">
              <a:spcBef>
                <a:spcPct val="20000"/>
              </a:spcBef>
              <a:buFontTx/>
              <a:buBlip>
                <a:blip r:embed="rId3"/>
              </a:buBlip>
              <a:defRPr sz="2000" kern="1200">
                <a:solidFill>
                  <a:schemeClr val="tx1"/>
                </a:solidFill>
                <a:latin typeface="+mn-lt"/>
                <a:ea typeface="+mn-ea"/>
                <a:cs typeface="+mn-cs"/>
              </a:defRPr>
            </a:lvl4pPr>
            <a:lvl5pPr marL="2057400" indent="-228600" algn="l" defTabSz="914400" rtl="0" eaLnBrk="1" latinLnBrk="0" hangingPunct="1">
              <a:spcBef>
                <a:spcPct val="20000"/>
              </a:spcBef>
              <a:buFontTx/>
              <a:buBlip>
                <a:blip r:embed="rId3"/>
              </a:buBlip>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70587628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9068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Considerations</a:t>
            </a:r>
            <a:endParaRPr lang="en-US" dirty="0"/>
          </a:p>
        </p:txBody>
      </p:sp>
      <p:sp>
        <p:nvSpPr>
          <p:cNvPr id="3" name="Content Placeholder 2"/>
          <p:cNvSpPr>
            <a:spLocks noGrp="1"/>
          </p:cNvSpPr>
          <p:nvPr>
            <p:ph type="body" sz="quarter" idx="10"/>
          </p:nvPr>
        </p:nvSpPr>
        <p:spPr>
          <a:xfrm>
            <a:off x="6094413" y="2162810"/>
            <a:ext cx="5573712" cy="946413"/>
          </a:xfrm>
        </p:spPr>
        <p:txBody>
          <a:bodyPr/>
          <a:lstStyle/>
          <a:p>
            <a:pPr>
              <a:spcAft>
                <a:spcPts val="1800"/>
              </a:spcAft>
            </a:pPr>
            <a:r>
              <a:rPr lang="en-US" dirty="0" smtClean="0">
                <a:solidFill>
                  <a:schemeClr val="accent2">
                    <a:alpha val="99000"/>
                  </a:schemeClr>
                </a:solidFill>
              </a:rPr>
              <a:t>Identity</a:t>
            </a:r>
          </a:p>
          <a:p>
            <a:pPr>
              <a:spcAft>
                <a:spcPts val="1800"/>
              </a:spcAft>
            </a:pPr>
            <a:r>
              <a:rPr lang="en-US" dirty="0" smtClean="0">
                <a:solidFill>
                  <a:schemeClr val="accent2">
                    <a:alpha val="99000"/>
                  </a:schemeClr>
                </a:solidFill>
              </a:rPr>
              <a:t>Stateless</a:t>
            </a:r>
          </a:p>
          <a:p>
            <a:pPr>
              <a:spcAft>
                <a:spcPts val="1800"/>
              </a:spcAft>
            </a:pPr>
            <a:r>
              <a:rPr lang="en-US" dirty="0" err="1" smtClean="0">
                <a:solidFill>
                  <a:schemeClr val="accent2">
                    <a:alpha val="99000"/>
                  </a:schemeClr>
                </a:solidFill>
              </a:rPr>
              <a:t>MultiTenancy</a:t>
            </a:r>
            <a:endParaRPr lang="en-US" dirty="0" smtClean="0">
              <a:solidFill>
                <a:schemeClr val="accent2">
                  <a:alpha val="99000"/>
                </a:schemeClr>
              </a:solidFill>
            </a:endParaRPr>
          </a:p>
          <a:p>
            <a:pPr>
              <a:spcAft>
                <a:spcPts val="1800"/>
              </a:spcAft>
            </a:pPr>
            <a:r>
              <a:rPr lang="en-US" dirty="0" smtClean="0">
                <a:solidFill>
                  <a:schemeClr val="accent2">
                    <a:alpha val="99000"/>
                  </a:schemeClr>
                </a:solidFill>
              </a:rPr>
              <a:t>Deployment</a:t>
            </a:r>
            <a:endParaRPr lang="en-US" dirty="0">
              <a:solidFill>
                <a:schemeClr val="accent2">
                  <a:alpha val="99000"/>
                </a:schemeClr>
              </a:solidFill>
            </a:endParaRPr>
          </a:p>
        </p:txBody>
      </p:sp>
      <p:grpSp>
        <p:nvGrpSpPr>
          <p:cNvPr id="7" name="Group 6"/>
          <p:cNvGrpSpPr/>
          <p:nvPr/>
        </p:nvGrpSpPr>
        <p:grpSpPr bwMode="black">
          <a:xfrm>
            <a:off x="976313" y="1898650"/>
            <a:ext cx="3738008" cy="3832218"/>
            <a:chOff x="8587169" y="5108012"/>
            <a:chExt cx="1184275" cy="1214438"/>
          </a:xfrm>
          <a:solidFill>
            <a:schemeClr val="accent2"/>
          </a:solidFill>
        </p:grpSpPr>
        <p:sp>
          <p:nvSpPr>
            <p:cNvPr id="8" name="Freeform 43"/>
            <p:cNvSpPr>
              <a:spLocks noEditPoints="1"/>
            </p:cNvSpPr>
            <p:nvPr/>
          </p:nvSpPr>
          <p:spPr bwMode="black">
            <a:xfrm>
              <a:off x="8587169" y="5108012"/>
              <a:ext cx="1184275" cy="1214438"/>
            </a:xfrm>
            <a:custGeom>
              <a:avLst/>
              <a:gdLst>
                <a:gd name="T0" fmla="*/ 0 w 316"/>
                <a:gd name="T1" fmla="*/ 78 h 324"/>
                <a:gd name="T2" fmla="*/ 0 w 316"/>
                <a:gd name="T3" fmla="*/ 63 h 324"/>
                <a:gd name="T4" fmla="*/ 0 w 316"/>
                <a:gd name="T5" fmla="*/ 47 h 324"/>
                <a:gd name="T6" fmla="*/ 0 w 316"/>
                <a:gd name="T7" fmla="*/ 16 h 324"/>
                <a:gd name="T8" fmla="*/ 0 w 316"/>
                <a:gd name="T9" fmla="*/ 0 h 324"/>
                <a:gd name="T10" fmla="*/ 13 w 316"/>
                <a:gd name="T11" fmla="*/ 78 h 324"/>
                <a:gd name="T12" fmla="*/ 15 w 316"/>
                <a:gd name="T13" fmla="*/ 0 h 324"/>
                <a:gd name="T14" fmla="*/ 26 w 316"/>
                <a:gd name="T15" fmla="*/ 78 h 324"/>
                <a:gd name="T16" fmla="*/ 31 w 316"/>
                <a:gd name="T17" fmla="*/ 0 h 324"/>
                <a:gd name="T18" fmla="*/ 46 w 316"/>
                <a:gd name="T19" fmla="*/ 0 h 324"/>
                <a:gd name="T20" fmla="*/ 52 w 316"/>
                <a:gd name="T21" fmla="*/ 78 h 324"/>
                <a:gd name="T22" fmla="*/ 39 w 316"/>
                <a:gd name="T23" fmla="*/ 78 h 324"/>
                <a:gd name="T24" fmla="*/ 62 w 316"/>
                <a:gd name="T25" fmla="*/ 0 h 324"/>
                <a:gd name="T26" fmla="*/ 65 w 316"/>
                <a:gd name="T27" fmla="*/ 78 h 324"/>
                <a:gd name="T28" fmla="*/ 78 w 316"/>
                <a:gd name="T29" fmla="*/ 0 h 324"/>
                <a:gd name="T30" fmla="*/ 78 w 316"/>
                <a:gd name="T31" fmla="*/ 78 h 324"/>
                <a:gd name="T32" fmla="*/ 78 w 316"/>
                <a:gd name="T33" fmla="*/ 63 h 324"/>
                <a:gd name="T34" fmla="*/ 78 w 316"/>
                <a:gd name="T35" fmla="*/ 47 h 324"/>
                <a:gd name="T36" fmla="*/ 78 w 316"/>
                <a:gd name="T37" fmla="*/ 16 h 324"/>
                <a:gd name="T38" fmla="*/ 0 w 316"/>
                <a:gd name="T39" fmla="*/ 32 h 324"/>
                <a:gd name="T40" fmla="*/ 78 w 316"/>
                <a:gd name="T41" fmla="*/ 32 h 324"/>
                <a:gd name="T42" fmla="*/ 316 w 316"/>
                <a:gd name="T43" fmla="*/ 182 h 324"/>
                <a:gd name="T44" fmla="*/ 114 w 316"/>
                <a:gd name="T45" fmla="*/ 42 h 324"/>
                <a:gd name="T46" fmla="*/ 114 w 316"/>
                <a:gd name="T47" fmla="*/ 49 h 324"/>
                <a:gd name="T48" fmla="*/ 116 w 316"/>
                <a:gd name="T49" fmla="*/ 28 h 324"/>
                <a:gd name="T50" fmla="*/ 119 w 316"/>
                <a:gd name="T51" fmla="*/ 62 h 324"/>
                <a:gd name="T52" fmla="*/ 123 w 316"/>
                <a:gd name="T53" fmla="*/ 16 h 324"/>
                <a:gd name="T54" fmla="*/ 127 w 316"/>
                <a:gd name="T55" fmla="*/ 73 h 324"/>
                <a:gd name="T56" fmla="*/ 133 w 316"/>
                <a:gd name="T57" fmla="*/ 7 h 324"/>
                <a:gd name="T58" fmla="*/ 138 w 316"/>
                <a:gd name="T59" fmla="*/ 81 h 324"/>
                <a:gd name="T60" fmla="*/ 146 w 316"/>
                <a:gd name="T61" fmla="*/ 1 h 324"/>
                <a:gd name="T62" fmla="*/ 158 w 316"/>
                <a:gd name="T63" fmla="*/ 84 h 324"/>
                <a:gd name="T64" fmla="*/ 166 w 316"/>
                <a:gd name="T65" fmla="*/ 2 h 324"/>
                <a:gd name="T66" fmla="*/ 172 w 316"/>
                <a:gd name="T67" fmla="*/ 81 h 324"/>
                <a:gd name="T68" fmla="*/ 179 w 316"/>
                <a:gd name="T69" fmla="*/ 7 h 324"/>
                <a:gd name="T70" fmla="*/ 183 w 316"/>
                <a:gd name="T71" fmla="*/ 74 h 324"/>
                <a:gd name="T72" fmla="*/ 189 w 316"/>
                <a:gd name="T73" fmla="*/ 17 h 324"/>
                <a:gd name="T74" fmla="*/ 192 w 316"/>
                <a:gd name="T75" fmla="*/ 63 h 324"/>
                <a:gd name="T76" fmla="*/ 196 w 316"/>
                <a:gd name="T77" fmla="*/ 29 h 324"/>
                <a:gd name="T78" fmla="*/ 197 w 316"/>
                <a:gd name="T79" fmla="*/ 50 h 324"/>
                <a:gd name="T80" fmla="*/ 198 w 316"/>
                <a:gd name="T81" fmla="*/ 42 h 324"/>
                <a:gd name="T82" fmla="*/ 316 w 316"/>
                <a:gd name="T83" fmla="*/ 249 h 324"/>
                <a:gd name="T84" fmla="*/ 146 w 316"/>
                <a:gd name="T85" fmla="*/ 249 h 324"/>
                <a:gd name="T86" fmla="*/ 0 w 316"/>
                <a:gd name="T87" fmla="*/ 189 h 324"/>
                <a:gd name="T88" fmla="*/ 0 w 316"/>
                <a:gd name="T89" fmla="*/ 198 h 324"/>
                <a:gd name="T90" fmla="*/ 0 w 316"/>
                <a:gd name="T91" fmla="*/ 177 h 324"/>
                <a:gd name="T92" fmla="*/ 0 w 316"/>
                <a:gd name="T93" fmla="*/ 165 h 324"/>
                <a:gd name="T94" fmla="*/ 0 w 316"/>
                <a:gd name="T95" fmla="*/ 153 h 324"/>
                <a:gd name="T96" fmla="*/ 0 w 316"/>
                <a:gd name="T97" fmla="*/ 141 h 324"/>
                <a:gd name="T98" fmla="*/ 0 w 316"/>
                <a:gd name="T99" fmla="*/ 129 h 324"/>
                <a:gd name="T100" fmla="*/ 6 w 316"/>
                <a:gd name="T101" fmla="*/ 120 h 324"/>
                <a:gd name="T102" fmla="*/ 16 w 316"/>
                <a:gd name="T103" fmla="*/ 189 h 324"/>
                <a:gd name="T104" fmla="*/ 16 w 316"/>
                <a:gd name="T105" fmla="*/ 124 h 324"/>
                <a:gd name="T106" fmla="*/ 27 w 316"/>
                <a:gd name="T107" fmla="*/ 183 h 324"/>
                <a:gd name="T108" fmla="*/ 27 w 316"/>
                <a:gd name="T109" fmla="*/ 130 h 324"/>
                <a:gd name="T110" fmla="*/ 37 w 316"/>
                <a:gd name="T111" fmla="*/ 177 h 324"/>
                <a:gd name="T112" fmla="*/ 37 w 316"/>
                <a:gd name="T113" fmla="*/ 136 h 324"/>
                <a:gd name="T114" fmla="*/ 47 w 316"/>
                <a:gd name="T115" fmla="*/ 171 h 324"/>
                <a:gd name="T116" fmla="*/ 48 w 316"/>
                <a:gd name="T117" fmla="*/ 142 h 324"/>
                <a:gd name="T118" fmla="*/ 58 w 316"/>
                <a:gd name="T119" fmla="*/ 165 h 324"/>
                <a:gd name="T120" fmla="*/ 58 w 316"/>
                <a:gd name="T121" fmla="*/ 148 h 324"/>
                <a:gd name="T122" fmla="*/ 60 w 316"/>
                <a:gd name="T123" fmla="*/ 15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6" h="324">
                  <a:moveTo>
                    <a:pt x="0" y="78"/>
                  </a:moveTo>
                  <a:cubicBezTo>
                    <a:pt x="6" y="78"/>
                    <a:pt x="6" y="78"/>
                    <a:pt x="6" y="78"/>
                  </a:cubicBezTo>
                  <a:cubicBezTo>
                    <a:pt x="6" y="84"/>
                    <a:pt x="6" y="84"/>
                    <a:pt x="6" y="84"/>
                  </a:cubicBezTo>
                  <a:cubicBezTo>
                    <a:pt x="0" y="84"/>
                    <a:pt x="0" y="84"/>
                    <a:pt x="0" y="84"/>
                  </a:cubicBezTo>
                  <a:lnTo>
                    <a:pt x="0" y="78"/>
                  </a:lnTo>
                  <a:close/>
                  <a:moveTo>
                    <a:pt x="0" y="63"/>
                  </a:moveTo>
                  <a:cubicBezTo>
                    <a:pt x="6" y="63"/>
                    <a:pt x="6" y="63"/>
                    <a:pt x="6" y="63"/>
                  </a:cubicBezTo>
                  <a:cubicBezTo>
                    <a:pt x="6" y="69"/>
                    <a:pt x="6" y="69"/>
                    <a:pt x="6" y="69"/>
                  </a:cubicBezTo>
                  <a:cubicBezTo>
                    <a:pt x="0" y="69"/>
                    <a:pt x="0" y="69"/>
                    <a:pt x="0" y="69"/>
                  </a:cubicBezTo>
                  <a:lnTo>
                    <a:pt x="0" y="63"/>
                  </a:lnTo>
                  <a:close/>
                  <a:moveTo>
                    <a:pt x="0" y="47"/>
                  </a:moveTo>
                  <a:cubicBezTo>
                    <a:pt x="6" y="47"/>
                    <a:pt x="6" y="47"/>
                    <a:pt x="6" y="47"/>
                  </a:cubicBezTo>
                  <a:cubicBezTo>
                    <a:pt x="6" y="53"/>
                    <a:pt x="6" y="53"/>
                    <a:pt x="6" y="53"/>
                  </a:cubicBezTo>
                  <a:cubicBezTo>
                    <a:pt x="0" y="53"/>
                    <a:pt x="0" y="53"/>
                    <a:pt x="0" y="53"/>
                  </a:cubicBezTo>
                  <a:lnTo>
                    <a:pt x="0" y="47"/>
                  </a:lnTo>
                  <a:close/>
                  <a:moveTo>
                    <a:pt x="0" y="16"/>
                  </a:moveTo>
                  <a:cubicBezTo>
                    <a:pt x="6" y="16"/>
                    <a:pt x="6" y="16"/>
                    <a:pt x="6" y="16"/>
                  </a:cubicBezTo>
                  <a:cubicBezTo>
                    <a:pt x="6" y="22"/>
                    <a:pt x="6" y="22"/>
                    <a:pt x="6" y="22"/>
                  </a:cubicBezTo>
                  <a:cubicBezTo>
                    <a:pt x="0" y="22"/>
                    <a:pt x="0" y="22"/>
                    <a:pt x="0" y="22"/>
                  </a:cubicBezTo>
                  <a:lnTo>
                    <a:pt x="0" y="16"/>
                  </a:lnTo>
                  <a:close/>
                  <a:moveTo>
                    <a:pt x="0" y="0"/>
                  </a:moveTo>
                  <a:cubicBezTo>
                    <a:pt x="6" y="0"/>
                    <a:pt x="6" y="0"/>
                    <a:pt x="6" y="0"/>
                  </a:cubicBezTo>
                  <a:cubicBezTo>
                    <a:pt x="6" y="7"/>
                    <a:pt x="6" y="7"/>
                    <a:pt x="6" y="7"/>
                  </a:cubicBezTo>
                  <a:cubicBezTo>
                    <a:pt x="0" y="7"/>
                    <a:pt x="0" y="7"/>
                    <a:pt x="0" y="7"/>
                  </a:cubicBezTo>
                  <a:lnTo>
                    <a:pt x="0" y="0"/>
                  </a:lnTo>
                  <a:close/>
                  <a:moveTo>
                    <a:pt x="13" y="78"/>
                  </a:moveTo>
                  <a:cubicBezTo>
                    <a:pt x="19" y="78"/>
                    <a:pt x="19" y="78"/>
                    <a:pt x="19" y="78"/>
                  </a:cubicBezTo>
                  <a:cubicBezTo>
                    <a:pt x="19" y="84"/>
                    <a:pt x="19" y="84"/>
                    <a:pt x="19" y="84"/>
                  </a:cubicBezTo>
                  <a:cubicBezTo>
                    <a:pt x="13" y="84"/>
                    <a:pt x="13" y="84"/>
                    <a:pt x="13" y="84"/>
                  </a:cubicBezTo>
                  <a:lnTo>
                    <a:pt x="13" y="78"/>
                  </a:lnTo>
                  <a:close/>
                  <a:moveTo>
                    <a:pt x="15" y="0"/>
                  </a:moveTo>
                  <a:cubicBezTo>
                    <a:pt x="22" y="0"/>
                    <a:pt x="22" y="0"/>
                    <a:pt x="22" y="0"/>
                  </a:cubicBezTo>
                  <a:cubicBezTo>
                    <a:pt x="22" y="7"/>
                    <a:pt x="22" y="7"/>
                    <a:pt x="22" y="7"/>
                  </a:cubicBezTo>
                  <a:cubicBezTo>
                    <a:pt x="15" y="7"/>
                    <a:pt x="15" y="7"/>
                    <a:pt x="15" y="7"/>
                  </a:cubicBezTo>
                  <a:lnTo>
                    <a:pt x="15" y="0"/>
                  </a:lnTo>
                  <a:close/>
                  <a:moveTo>
                    <a:pt x="26" y="78"/>
                  </a:moveTo>
                  <a:cubicBezTo>
                    <a:pt x="32" y="78"/>
                    <a:pt x="32" y="78"/>
                    <a:pt x="32" y="78"/>
                  </a:cubicBezTo>
                  <a:cubicBezTo>
                    <a:pt x="32" y="84"/>
                    <a:pt x="32" y="84"/>
                    <a:pt x="32" y="84"/>
                  </a:cubicBezTo>
                  <a:cubicBezTo>
                    <a:pt x="26" y="84"/>
                    <a:pt x="26" y="84"/>
                    <a:pt x="26" y="84"/>
                  </a:cubicBezTo>
                  <a:lnTo>
                    <a:pt x="26" y="78"/>
                  </a:lnTo>
                  <a:close/>
                  <a:moveTo>
                    <a:pt x="31" y="0"/>
                  </a:moveTo>
                  <a:cubicBezTo>
                    <a:pt x="37" y="0"/>
                    <a:pt x="37" y="0"/>
                    <a:pt x="37" y="0"/>
                  </a:cubicBezTo>
                  <a:cubicBezTo>
                    <a:pt x="37" y="7"/>
                    <a:pt x="37" y="7"/>
                    <a:pt x="37" y="7"/>
                  </a:cubicBezTo>
                  <a:cubicBezTo>
                    <a:pt x="31" y="7"/>
                    <a:pt x="31" y="7"/>
                    <a:pt x="31" y="7"/>
                  </a:cubicBezTo>
                  <a:lnTo>
                    <a:pt x="31" y="0"/>
                  </a:lnTo>
                  <a:close/>
                  <a:moveTo>
                    <a:pt x="46" y="0"/>
                  </a:moveTo>
                  <a:cubicBezTo>
                    <a:pt x="53" y="0"/>
                    <a:pt x="53" y="0"/>
                    <a:pt x="53" y="0"/>
                  </a:cubicBezTo>
                  <a:cubicBezTo>
                    <a:pt x="53" y="7"/>
                    <a:pt x="53" y="7"/>
                    <a:pt x="53" y="7"/>
                  </a:cubicBezTo>
                  <a:cubicBezTo>
                    <a:pt x="46" y="7"/>
                    <a:pt x="46" y="7"/>
                    <a:pt x="46" y="7"/>
                  </a:cubicBezTo>
                  <a:lnTo>
                    <a:pt x="46" y="0"/>
                  </a:lnTo>
                  <a:close/>
                  <a:moveTo>
                    <a:pt x="52" y="78"/>
                  </a:moveTo>
                  <a:cubicBezTo>
                    <a:pt x="58" y="78"/>
                    <a:pt x="58" y="78"/>
                    <a:pt x="58" y="78"/>
                  </a:cubicBezTo>
                  <a:cubicBezTo>
                    <a:pt x="58" y="84"/>
                    <a:pt x="58" y="84"/>
                    <a:pt x="58" y="84"/>
                  </a:cubicBezTo>
                  <a:cubicBezTo>
                    <a:pt x="52" y="84"/>
                    <a:pt x="52" y="84"/>
                    <a:pt x="52" y="84"/>
                  </a:cubicBezTo>
                  <a:lnTo>
                    <a:pt x="52" y="78"/>
                  </a:lnTo>
                  <a:close/>
                  <a:moveTo>
                    <a:pt x="39" y="78"/>
                  </a:moveTo>
                  <a:cubicBezTo>
                    <a:pt x="45" y="78"/>
                    <a:pt x="45" y="78"/>
                    <a:pt x="45" y="78"/>
                  </a:cubicBezTo>
                  <a:cubicBezTo>
                    <a:pt x="45" y="84"/>
                    <a:pt x="45" y="84"/>
                    <a:pt x="45" y="84"/>
                  </a:cubicBezTo>
                  <a:cubicBezTo>
                    <a:pt x="39" y="84"/>
                    <a:pt x="39" y="84"/>
                    <a:pt x="39" y="84"/>
                  </a:cubicBezTo>
                  <a:lnTo>
                    <a:pt x="39" y="78"/>
                  </a:lnTo>
                  <a:close/>
                  <a:moveTo>
                    <a:pt x="62" y="0"/>
                  </a:moveTo>
                  <a:cubicBezTo>
                    <a:pt x="68" y="0"/>
                    <a:pt x="68" y="0"/>
                    <a:pt x="68" y="0"/>
                  </a:cubicBezTo>
                  <a:cubicBezTo>
                    <a:pt x="68" y="7"/>
                    <a:pt x="68" y="7"/>
                    <a:pt x="68" y="7"/>
                  </a:cubicBezTo>
                  <a:cubicBezTo>
                    <a:pt x="62" y="7"/>
                    <a:pt x="62" y="7"/>
                    <a:pt x="62" y="7"/>
                  </a:cubicBezTo>
                  <a:lnTo>
                    <a:pt x="62" y="0"/>
                  </a:lnTo>
                  <a:close/>
                  <a:moveTo>
                    <a:pt x="65" y="78"/>
                  </a:moveTo>
                  <a:cubicBezTo>
                    <a:pt x="71" y="78"/>
                    <a:pt x="71" y="78"/>
                    <a:pt x="71" y="78"/>
                  </a:cubicBezTo>
                  <a:cubicBezTo>
                    <a:pt x="71" y="84"/>
                    <a:pt x="71" y="84"/>
                    <a:pt x="71" y="84"/>
                  </a:cubicBezTo>
                  <a:cubicBezTo>
                    <a:pt x="65" y="84"/>
                    <a:pt x="65" y="84"/>
                    <a:pt x="65" y="84"/>
                  </a:cubicBezTo>
                  <a:lnTo>
                    <a:pt x="65" y="78"/>
                  </a:lnTo>
                  <a:close/>
                  <a:moveTo>
                    <a:pt x="78" y="0"/>
                  </a:moveTo>
                  <a:cubicBezTo>
                    <a:pt x="84" y="0"/>
                    <a:pt x="84" y="0"/>
                    <a:pt x="84" y="0"/>
                  </a:cubicBezTo>
                  <a:cubicBezTo>
                    <a:pt x="84" y="7"/>
                    <a:pt x="84" y="7"/>
                    <a:pt x="84" y="7"/>
                  </a:cubicBezTo>
                  <a:cubicBezTo>
                    <a:pt x="78" y="7"/>
                    <a:pt x="78" y="7"/>
                    <a:pt x="78" y="7"/>
                  </a:cubicBezTo>
                  <a:lnTo>
                    <a:pt x="78" y="0"/>
                  </a:lnTo>
                  <a:close/>
                  <a:moveTo>
                    <a:pt x="78" y="78"/>
                  </a:moveTo>
                  <a:cubicBezTo>
                    <a:pt x="84" y="78"/>
                    <a:pt x="84" y="78"/>
                    <a:pt x="84" y="78"/>
                  </a:cubicBezTo>
                  <a:cubicBezTo>
                    <a:pt x="84" y="84"/>
                    <a:pt x="84" y="84"/>
                    <a:pt x="84" y="84"/>
                  </a:cubicBezTo>
                  <a:cubicBezTo>
                    <a:pt x="78" y="84"/>
                    <a:pt x="78" y="84"/>
                    <a:pt x="78" y="84"/>
                  </a:cubicBezTo>
                  <a:lnTo>
                    <a:pt x="78" y="78"/>
                  </a:lnTo>
                  <a:close/>
                  <a:moveTo>
                    <a:pt x="78" y="63"/>
                  </a:moveTo>
                  <a:cubicBezTo>
                    <a:pt x="84" y="63"/>
                    <a:pt x="84" y="63"/>
                    <a:pt x="84" y="63"/>
                  </a:cubicBezTo>
                  <a:cubicBezTo>
                    <a:pt x="84" y="69"/>
                    <a:pt x="84" y="69"/>
                    <a:pt x="84" y="69"/>
                  </a:cubicBezTo>
                  <a:cubicBezTo>
                    <a:pt x="78" y="69"/>
                    <a:pt x="78" y="69"/>
                    <a:pt x="78" y="69"/>
                  </a:cubicBezTo>
                  <a:lnTo>
                    <a:pt x="78" y="63"/>
                  </a:lnTo>
                  <a:close/>
                  <a:moveTo>
                    <a:pt x="78" y="47"/>
                  </a:moveTo>
                  <a:cubicBezTo>
                    <a:pt x="84" y="47"/>
                    <a:pt x="84" y="47"/>
                    <a:pt x="84" y="47"/>
                  </a:cubicBezTo>
                  <a:cubicBezTo>
                    <a:pt x="84" y="53"/>
                    <a:pt x="84" y="53"/>
                    <a:pt x="84" y="53"/>
                  </a:cubicBezTo>
                  <a:cubicBezTo>
                    <a:pt x="78" y="53"/>
                    <a:pt x="78" y="53"/>
                    <a:pt x="78" y="53"/>
                  </a:cubicBezTo>
                  <a:lnTo>
                    <a:pt x="78" y="47"/>
                  </a:lnTo>
                  <a:close/>
                  <a:moveTo>
                    <a:pt x="78" y="16"/>
                  </a:moveTo>
                  <a:cubicBezTo>
                    <a:pt x="84" y="16"/>
                    <a:pt x="84" y="16"/>
                    <a:pt x="84" y="16"/>
                  </a:cubicBezTo>
                  <a:cubicBezTo>
                    <a:pt x="84" y="22"/>
                    <a:pt x="84" y="22"/>
                    <a:pt x="84" y="22"/>
                  </a:cubicBezTo>
                  <a:cubicBezTo>
                    <a:pt x="78" y="22"/>
                    <a:pt x="78" y="22"/>
                    <a:pt x="78" y="22"/>
                  </a:cubicBezTo>
                  <a:lnTo>
                    <a:pt x="78" y="16"/>
                  </a:lnTo>
                  <a:close/>
                  <a:moveTo>
                    <a:pt x="0" y="32"/>
                  </a:moveTo>
                  <a:cubicBezTo>
                    <a:pt x="6" y="32"/>
                    <a:pt x="6" y="32"/>
                    <a:pt x="6" y="32"/>
                  </a:cubicBezTo>
                  <a:cubicBezTo>
                    <a:pt x="6" y="38"/>
                    <a:pt x="6" y="38"/>
                    <a:pt x="6" y="38"/>
                  </a:cubicBezTo>
                  <a:cubicBezTo>
                    <a:pt x="0" y="38"/>
                    <a:pt x="0" y="38"/>
                    <a:pt x="0" y="38"/>
                  </a:cubicBezTo>
                  <a:lnTo>
                    <a:pt x="0" y="32"/>
                  </a:lnTo>
                  <a:close/>
                  <a:moveTo>
                    <a:pt x="78" y="32"/>
                  </a:moveTo>
                  <a:cubicBezTo>
                    <a:pt x="84" y="32"/>
                    <a:pt x="84" y="32"/>
                    <a:pt x="84" y="32"/>
                  </a:cubicBezTo>
                  <a:cubicBezTo>
                    <a:pt x="84" y="38"/>
                    <a:pt x="84" y="38"/>
                    <a:pt x="84" y="38"/>
                  </a:cubicBezTo>
                  <a:cubicBezTo>
                    <a:pt x="78" y="38"/>
                    <a:pt x="78" y="38"/>
                    <a:pt x="78" y="38"/>
                  </a:cubicBezTo>
                  <a:lnTo>
                    <a:pt x="78" y="32"/>
                  </a:lnTo>
                  <a:close/>
                  <a:moveTo>
                    <a:pt x="316" y="182"/>
                  </a:moveTo>
                  <a:cubicBezTo>
                    <a:pt x="316" y="161"/>
                    <a:pt x="299" y="144"/>
                    <a:pt x="278" y="144"/>
                  </a:cubicBezTo>
                  <a:cubicBezTo>
                    <a:pt x="258" y="144"/>
                    <a:pt x="241" y="161"/>
                    <a:pt x="241" y="182"/>
                  </a:cubicBezTo>
                  <a:cubicBezTo>
                    <a:pt x="241" y="203"/>
                    <a:pt x="258" y="219"/>
                    <a:pt x="278" y="219"/>
                  </a:cubicBezTo>
                  <a:cubicBezTo>
                    <a:pt x="299" y="219"/>
                    <a:pt x="316" y="203"/>
                    <a:pt x="316" y="182"/>
                  </a:cubicBezTo>
                  <a:moveTo>
                    <a:pt x="114" y="42"/>
                  </a:moveTo>
                  <a:cubicBezTo>
                    <a:pt x="114" y="39"/>
                    <a:pt x="114" y="37"/>
                    <a:pt x="114" y="35"/>
                  </a:cubicBezTo>
                  <a:cubicBezTo>
                    <a:pt x="121" y="36"/>
                    <a:pt x="121" y="36"/>
                    <a:pt x="121" y="36"/>
                  </a:cubicBezTo>
                  <a:cubicBezTo>
                    <a:pt x="120" y="38"/>
                    <a:pt x="120" y="40"/>
                    <a:pt x="120" y="42"/>
                  </a:cubicBezTo>
                  <a:lnTo>
                    <a:pt x="114" y="42"/>
                  </a:lnTo>
                  <a:close/>
                  <a:moveTo>
                    <a:pt x="114" y="49"/>
                  </a:moveTo>
                  <a:cubicBezTo>
                    <a:pt x="120" y="48"/>
                    <a:pt x="120" y="48"/>
                    <a:pt x="120" y="48"/>
                  </a:cubicBezTo>
                  <a:cubicBezTo>
                    <a:pt x="121" y="50"/>
                    <a:pt x="121" y="52"/>
                    <a:pt x="122" y="53"/>
                  </a:cubicBezTo>
                  <a:cubicBezTo>
                    <a:pt x="116" y="55"/>
                    <a:pt x="116" y="55"/>
                    <a:pt x="116" y="55"/>
                  </a:cubicBezTo>
                  <a:cubicBezTo>
                    <a:pt x="115" y="53"/>
                    <a:pt x="115" y="51"/>
                    <a:pt x="114" y="49"/>
                  </a:cubicBezTo>
                  <a:moveTo>
                    <a:pt x="116" y="28"/>
                  </a:moveTo>
                  <a:cubicBezTo>
                    <a:pt x="117" y="26"/>
                    <a:pt x="118" y="24"/>
                    <a:pt x="119" y="22"/>
                  </a:cubicBezTo>
                  <a:cubicBezTo>
                    <a:pt x="124" y="25"/>
                    <a:pt x="124" y="25"/>
                    <a:pt x="124" y="25"/>
                  </a:cubicBezTo>
                  <a:cubicBezTo>
                    <a:pt x="124" y="27"/>
                    <a:pt x="123" y="28"/>
                    <a:pt x="122" y="30"/>
                  </a:cubicBezTo>
                  <a:lnTo>
                    <a:pt x="116" y="28"/>
                  </a:lnTo>
                  <a:close/>
                  <a:moveTo>
                    <a:pt x="119" y="62"/>
                  </a:moveTo>
                  <a:cubicBezTo>
                    <a:pt x="124" y="59"/>
                    <a:pt x="124" y="59"/>
                    <a:pt x="124" y="59"/>
                  </a:cubicBezTo>
                  <a:cubicBezTo>
                    <a:pt x="125" y="61"/>
                    <a:pt x="126" y="62"/>
                    <a:pt x="127" y="64"/>
                  </a:cubicBezTo>
                  <a:cubicBezTo>
                    <a:pt x="122" y="68"/>
                    <a:pt x="122" y="68"/>
                    <a:pt x="122" y="68"/>
                  </a:cubicBezTo>
                  <a:cubicBezTo>
                    <a:pt x="121" y="66"/>
                    <a:pt x="120" y="64"/>
                    <a:pt x="119" y="62"/>
                  </a:cubicBezTo>
                  <a:moveTo>
                    <a:pt x="123" y="16"/>
                  </a:moveTo>
                  <a:cubicBezTo>
                    <a:pt x="124" y="14"/>
                    <a:pt x="126" y="13"/>
                    <a:pt x="128" y="11"/>
                  </a:cubicBezTo>
                  <a:cubicBezTo>
                    <a:pt x="132" y="16"/>
                    <a:pt x="132" y="16"/>
                    <a:pt x="132" y="16"/>
                  </a:cubicBezTo>
                  <a:cubicBezTo>
                    <a:pt x="130" y="17"/>
                    <a:pt x="129" y="18"/>
                    <a:pt x="128" y="20"/>
                  </a:cubicBezTo>
                  <a:lnTo>
                    <a:pt x="123" y="16"/>
                  </a:lnTo>
                  <a:close/>
                  <a:moveTo>
                    <a:pt x="127" y="73"/>
                  </a:moveTo>
                  <a:cubicBezTo>
                    <a:pt x="131" y="68"/>
                    <a:pt x="131" y="68"/>
                    <a:pt x="131" y="68"/>
                  </a:cubicBezTo>
                  <a:cubicBezTo>
                    <a:pt x="133" y="70"/>
                    <a:pt x="134" y="71"/>
                    <a:pt x="136" y="72"/>
                  </a:cubicBezTo>
                  <a:cubicBezTo>
                    <a:pt x="132" y="77"/>
                    <a:pt x="132" y="77"/>
                    <a:pt x="132" y="77"/>
                  </a:cubicBezTo>
                  <a:cubicBezTo>
                    <a:pt x="130" y="76"/>
                    <a:pt x="128" y="74"/>
                    <a:pt x="127" y="73"/>
                  </a:cubicBezTo>
                  <a:moveTo>
                    <a:pt x="133" y="7"/>
                  </a:moveTo>
                  <a:cubicBezTo>
                    <a:pt x="135" y="6"/>
                    <a:pt x="137" y="5"/>
                    <a:pt x="139" y="4"/>
                  </a:cubicBezTo>
                  <a:cubicBezTo>
                    <a:pt x="142" y="9"/>
                    <a:pt x="142" y="9"/>
                    <a:pt x="142" y="9"/>
                  </a:cubicBezTo>
                  <a:cubicBezTo>
                    <a:pt x="140" y="10"/>
                    <a:pt x="138" y="11"/>
                    <a:pt x="137" y="12"/>
                  </a:cubicBezTo>
                  <a:lnTo>
                    <a:pt x="133" y="7"/>
                  </a:lnTo>
                  <a:close/>
                  <a:moveTo>
                    <a:pt x="138" y="81"/>
                  </a:moveTo>
                  <a:cubicBezTo>
                    <a:pt x="141" y="75"/>
                    <a:pt x="141" y="75"/>
                    <a:pt x="141" y="75"/>
                  </a:cubicBezTo>
                  <a:cubicBezTo>
                    <a:pt x="143" y="76"/>
                    <a:pt x="144" y="76"/>
                    <a:pt x="146" y="77"/>
                  </a:cubicBezTo>
                  <a:cubicBezTo>
                    <a:pt x="145" y="83"/>
                    <a:pt x="145" y="83"/>
                    <a:pt x="145" y="83"/>
                  </a:cubicBezTo>
                  <a:cubicBezTo>
                    <a:pt x="142" y="82"/>
                    <a:pt x="140" y="82"/>
                    <a:pt x="138" y="81"/>
                  </a:cubicBezTo>
                  <a:moveTo>
                    <a:pt x="146" y="1"/>
                  </a:moveTo>
                  <a:cubicBezTo>
                    <a:pt x="148" y="1"/>
                    <a:pt x="150" y="1"/>
                    <a:pt x="153" y="0"/>
                  </a:cubicBezTo>
                  <a:cubicBezTo>
                    <a:pt x="153" y="7"/>
                    <a:pt x="153" y="7"/>
                    <a:pt x="153" y="7"/>
                  </a:cubicBezTo>
                  <a:cubicBezTo>
                    <a:pt x="151" y="7"/>
                    <a:pt x="149" y="7"/>
                    <a:pt x="147" y="8"/>
                  </a:cubicBezTo>
                  <a:lnTo>
                    <a:pt x="146" y="1"/>
                  </a:lnTo>
                  <a:close/>
                  <a:moveTo>
                    <a:pt x="152" y="84"/>
                  </a:moveTo>
                  <a:cubicBezTo>
                    <a:pt x="152" y="78"/>
                    <a:pt x="152" y="78"/>
                    <a:pt x="152" y="78"/>
                  </a:cubicBezTo>
                  <a:cubicBezTo>
                    <a:pt x="153" y="78"/>
                    <a:pt x="155" y="78"/>
                    <a:pt x="156" y="78"/>
                  </a:cubicBezTo>
                  <a:cubicBezTo>
                    <a:pt x="157" y="78"/>
                    <a:pt x="157" y="78"/>
                    <a:pt x="158" y="78"/>
                  </a:cubicBezTo>
                  <a:cubicBezTo>
                    <a:pt x="158" y="84"/>
                    <a:pt x="158" y="84"/>
                    <a:pt x="158" y="84"/>
                  </a:cubicBezTo>
                  <a:cubicBezTo>
                    <a:pt x="157" y="84"/>
                    <a:pt x="157" y="84"/>
                    <a:pt x="156" y="84"/>
                  </a:cubicBezTo>
                  <a:cubicBezTo>
                    <a:pt x="154" y="84"/>
                    <a:pt x="153" y="84"/>
                    <a:pt x="152" y="84"/>
                  </a:cubicBezTo>
                  <a:moveTo>
                    <a:pt x="159" y="7"/>
                  </a:moveTo>
                  <a:cubicBezTo>
                    <a:pt x="160" y="0"/>
                    <a:pt x="160" y="0"/>
                    <a:pt x="160" y="0"/>
                  </a:cubicBezTo>
                  <a:cubicBezTo>
                    <a:pt x="162" y="1"/>
                    <a:pt x="164" y="1"/>
                    <a:pt x="166" y="2"/>
                  </a:cubicBezTo>
                  <a:cubicBezTo>
                    <a:pt x="165" y="8"/>
                    <a:pt x="165" y="8"/>
                    <a:pt x="165" y="8"/>
                  </a:cubicBezTo>
                  <a:cubicBezTo>
                    <a:pt x="163" y="7"/>
                    <a:pt x="161" y="7"/>
                    <a:pt x="159" y="7"/>
                  </a:cubicBezTo>
                  <a:moveTo>
                    <a:pt x="164" y="77"/>
                  </a:moveTo>
                  <a:cubicBezTo>
                    <a:pt x="166" y="77"/>
                    <a:pt x="168" y="76"/>
                    <a:pt x="169" y="76"/>
                  </a:cubicBezTo>
                  <a:cubicBezTo>
                    <a:pt x="172" y="81"/>
                    <a:pt x="172" y="81"/>
                    <a:pt x="172" y="81"/>
                  </a:cubicBezTo>
                  <a:cubicBezTo>
                    <a:pt x="170" y="82"/>
                    <a:pt x="168" y="83"/>
                    <a:pt x="165" y="83"/>
                  </a:cubicBezTo>
                  <a:lnTo>
                    <a:pt x="164" y="77"/>
                  </a:lnTo>
                  <a:close/>
                  <a:moveTo>
                    <a:pt x="170" y="10"/>
                  </a:moveTo>
                  <a:cubicBezTo>
                    <a:pt x="173" y="4"/>
                    <a:pt x="173" y="4"/>
                    <a:pt x="173" y="4"/>
                  </a:cubicBezTo>
                  <a:cubicBezTo>
                    <a:pt x="175" y="5"/>
                    <a:pt x="177" y="6"/>
                    <a:pt x="179" y="7"/>
                  </a:cubicBezTo>
                  <a:cubicBezTo>
                    <a:pt x="175" y="12"/>
                    <a:pt x="175" y="12"/>
                    <a:pt x="175" y="12"/>
                  </a:cubicBezTo>
                  <a:cubicBezTo>
                    <a:pt x="174" y="11"/>
                    <a:pt x="172" y="10"/>
                    <a:pt x="170" y="10"/>
                  </a:cubicBezTo>
                  <a:moveTo>
                    <a:pt x="175" y="73"/>
                  </a:moveTo>
                  <a:cubicBezTo>
                    <a:pt x="176" y="72"/>
                    <a:pt x="178" y="71"/>
                    <a:pt x="179" y="69"/>
                  </a:cubicBezTo>
                  <a:cubicBezTo>
                    <a:pt x="183" y="74"/>
                    <a:pt x="183" y="74"/>
                    <a:pt x="183" y="74"/>
                  </a:cubicBezTo>
                  <a:cubicBezTo>
                    <a:pt x="182" y="75"/>
                    <a:pt x="180" y="77"/>
                    <a:pt x="178" y="78"/>
                  </a:cubicBezTo>
                  <a:lnTo>
                    <a:pt x="175" y="73"/>
                  </a:lnTo>
                  <a:close/>
                  <a:moveTo>
                    <a:pt x="180" y="16"/>
                  </a:moveTo>
                  <a:cubicBezTo>
                    <a:pt x="184" y="12"/>
                    <a:pt x="184" y="12"/>
                    <a:pt x="184" y="12"/>
                  </a:cubicBezTo>
                  <a:cubicBezTo>
                    <a:pt x="186" y="13"/>
                    <a:pt x="188" y="15"/>
                    <a:pt x="189" y="17"/>
                  </a:cubicBezTo>
                  <a:cubicBezTo>
                    <a:pt x="184" y="20"/>
                    <a:pt x="184" y="20"/>
                    <a:pt x="184" y="20"/>
                  </a:cubicBezTo>
                  <a:cubicBezTo>
                    <a:pt x="183" y="19"/>
                    <a:pt x="182" y="17"/>
                    <a:pt x="180" y="16"/>
                  </a:cubicBezTo>
                  <a:moveTo>
                    <a:pt x="184" y="65"/>
                  </a:moveTo>
                  <a:cubicBezTo>
                    <a:pt x="185" y="63"/>
                    <a:pt x="186" y="62"/>
                    <a:pt x="187" y="60"/>
                  </a:cubicBezTo>
                  <a:cubicBezTo>
                    <a:pt x="192" y="63"/>
                    <a:pt x="192" y="63"/>
                    <a:pt x="192" y="63"/>
                  </a:cubicBezTo>
                  <a:cubicBezTo>
                    <a:pt x="191" y="65"/>
                    <a:pt x="190" y="67"/>
                    <a:pt x="188" y="69"/>
                  </a:cubicBezTo>
                  <a:lnTo>
                    <a:pt x="184" y="65"/>
                  </a:lnTo>
                  <a:close/>
                  <a:moveTo>
                    <a:pt x="187" y="26"/>
                  </a:moveTo>
                  <a:cubicBezTo>
                    <a:pt x="193" y="23"/>
                    <a:pt x="193" y="23"/>
                    <a:pt x="193" y="23"/>
                  </a:cubicBezTo>
                  <a:cubicBezTo>
                    <a:pt x="194" y="25"/>
                    <a:pt x="195" y="27"/>
                    <a:pt x="196" y="29"/>
                  </a:cubicBezTo>
                  <a:cubicBezTo>
                    <a:pt x="190" y="31"/>
                    <a:pt x="190" y="31"/>
                    <a:pt x="190" y="31"/>
                  </a:cubicBezTo>
                  <a:cubicBezTo>
                    <a:pt x="189" y="29"/>
                    <a:pt x="188" y="27"/>
                    <a:pt x="187" y="26"/>
                  </a:cubicBezTo>
                  <a:moveTo>
                    <a:pt x="189" y="55"/>
                  </a:moveTo>
                  <a:cubicBezTo>
                    <a:pt x="190" y="53"/>
                    <a:pt x="191" y="51"/>
                    <a:pt x="191" y="49"/>
                  </a:cubicBezTo>
                  <a:cubicBezTo>
                    <a:pt x="197" y="50"/>
                    <a:pt x="197" y="50"/>
                    <a:pt x="197" y="50"/>
                  </a:cubicBezTo>
                  <a:cubicBezTo>
                    <a:pt x="197" y="53"/>
                    <a:pt x="196" y="55"/>
                    <a:pt x="195" y="57"/>
                  </a:cubicBezTo>
                  <a:lnTo>
                    <a:pt x="189" y="55"/>
                  </a:lnTo>
                  <a:close/>
                  <a:moveTo>
                    <a:pt x="191" y="37"/>
                  </a:moveTo>
                  <a:cubicBezTo>
                    <a:pt x="197" y="36"/>
                    <a:pt x="197" y="36"/>
                    <a:pt x="197" y="36"/>
                  </a:cubicBezTo>
                  <a:cubicBezTo>
                    <a:pt x="198" y="38"/>
                    <a:pt x="198" y="40"/>
                    <a:pt x="198" y="42"/>
                  </a:cubicBezTo>
                  <a:cubicBezTo>
                    <a:pt x="198" y="43"/>
                    <a:pt x="198" y="43"/>
                    <a:pt x="198" y="43"/>
                  </a:cubicBezTo>
                  <a:cubicBezTo>
                    <a:pt x="192" y="43"/>
                    <a:pt x="192" y="43"/>
                    <a:pt x="192" y="43"/>
                  </a:cubicBezTo>
                  <a:cubicBezTo>
                    <a:pt x="192" y="42"/>
                    <a:pt x="192" y="42"/>
                    <a:pt x="192" y="42"/>
                  </a:cubicBezTo>
                  <a:cubicBezTo>
                    <a:pt x="192" y="40"/>
                    <a:pt x="191" y="39"/>
                    <a:pt x="191" y="37"/>
                  </a:cubicBezTo>
                  <a:moveTo>
                    <a:pt x="316" y="249"/>
                  </a:moveTo>
                  <a:cubicBezTo>
                    <a:pt x="241" y="249"/>
                    <a:pt x="241" y="249"/>
                    <a:pt x="241" y="249"/>
                  </a:cubicBezTo>
                  <a:cubicBezTo>
                    <a:pt x="241" y="324"/>
                    <a:pt x="241" y="324"/>
                    <a:pt x="241" y="324"/>
                  </a:cubicBezTo>
                  <a:cubicBezTo>
                    <a:pt x="316" y="324"/>
                    <a:pt x="316" y="324"/>
                    <a:pt x="316" y="324"/>
                  </a:cubicBezTo>
                  <a:lnTo>
                    <a:pt x="316" y="249"/>
                  </a:lnTo>
                  <a:close/>
                  <a:moveTo>
                    <a:pt x="146" y="249"/>
                  </a:moveTo>
                  <a:cubicBezTo>
                    <a:pt x="146" y="324"/>
                    <a:pt x="146" y="324"/>
                    <a:pt x="146" y="324"/>
                  </a:cubicBezTo>
                  <a:cubicBezTo>
                    <a:pt x="211" y="287"/>
                    <a:pt x="211" y="287"/>
                    <a:pt x="211" y="287"/>
                  </a:cubicBezTo>
                  <a:lnTo>
                    <a:pt x="146" y="249"/>
                  </a:lnTo>
                  <a:close/>
                  <a:moveTo>
                    <a:pt x="0" y="198"/>
                  </a:moveTo>
                  <a:cubicBezTo>
                    <a:pt x="0" y="189"/>
                    <a:pt x="0" y="189"/>
                    <a:pt x="0" y="189"/>
                  </a:cubicBezTo>
                  <a:cubicBezTo>
                    <a:pt x="6" y="189"/>
                    <a:pt x="6" y="189"/>
                    <a:pt x="6" y="189"/>
                  </a:cubicBezTo>
                  <a:cubicBezTo>
                    <a:pt x="6" y="193"/>
                    <a:pt x="6" y="193"/>
                    <a:pt x="6" y="193"/>
                  </a:cubicBezTo>
                  <a:cubicBezTo>
                    <a:pt x="5" y="193"/>
                    <a:pt x="5" y="193"/>
                    <a:pt x="5" y="193"/>
                  </a:cubicBezTo>
                  <a:cubicBezTo>
                    <a:pt x="6" y="195"/>
                    <a:pt x="6" y="195"/>
                    <a:pt x="6" y="195"/>
                  </a:cubicBezTo>
                  <a:lnTo>
                    <a:pt x="0" y="198"/>
                  </a:lnTo>
                  <a:close/>
                  <a:moveTo>
                    <a:pt x="0" y="177"/>
                  </a:moveTo>
                  <a:cubicBezTo>
                    <a:pt x="6" y="177"/>
                    <a:pt x="6" y="177"/>
                    <a:pt x="6" y="177"/>
                  </a:cubicBezTo>
                  <a:cubicBezTo>
                    <a:pt x="6" y="183"/>
                    <a:pt x="6" y="183"/>
                    <a:pt x="6" y="183"/>
                  </a:cubicBezTo>
                  <a:cubicBezTo>
                    <a:pt x="0" y="183"/>
                    <a:pt x="0" y="183"/>
                    <a:pt x="0" y="183"/>
                  </a:cubicBezTo>
                  <a:lnTo>
                    <a:pt x="0" y="177"/>
                  </a:lnTo>
                  <a:close/>
                  <a:moveTo>
                    <a:pt x="0" y="165"/>
                  </a:moveTo>
                  <a:cubicBezTo>
                    <a:pt x="6" y="165"/>
                    <a:pt x="6" y="165"/>
                    <a:pt x="6" y="165"/>
                  </a:cubicBezTo>
                  <a:cubicBezTo>
                    <a:pt x="6" y="171"/>
                    <a:pt x="6" y="171"/>
                    <a:pt x="6" y="171"/>
                  </a:cubicBezTo>
                  <a:cubicBezTo>
                    <a:pt x="0" y="171"/>
                    <a:pt x="0" y="171"/>
                    <a:pt x="0" y="171"/>
                  </a:cubicBezTo>
                  <a:lnTo>
                    <a:pt x="0" y="165"/>
                  </a:lnTo>
                  <a:close/>
                  <a:moveTo>
                    <a:pt x="0" y="153"/>
                  </a:moveTo>
                  <a:cubicBezTo>
                    <a:pt x="6" y="153"/>
                    <a:pt x="6" y="153"/>
                    <a:pt x="6" y="153"/>
                  </a:cubicBezTo>
                  <a:cubicBezTo>
                    <a:pt x="6" y="159"/>
                    <a:pt x="6" y="159"/>
                    <a:pt x="6" y="159"/>
                  </a:cubicBezTo>
                  <a:cubicBezTo>
                    <a:pt x="0" y="159"/>
                    <a:pt x="0" y="159"/>
                    <a:pt x="0" y="159"/>
                  </a:cubicBezTo>
                  <a:lnTo>
                    <a:pt x="0" y="153"/>
                  </a:lnTo>
                  <a:close/>
                  <a:moveTo>
                    <a:pt x="0" y="141"/>
                  </a:moveTo>
                  <a:cubicBezTo>
                    <a:pt x="6" y="141"/>
                    <a:pt x="6" y="141"/>
                    <a:pt x="6" y="141"/>
                  </a:cubicBezTo>
                  <a:cubicBezTo>
                    <a:pt x="6" y="147"/>
                    <a:pt x="6" y="147"/>
                    <a:pt x="6" y="147"/>
                  </a:cubicBezTo>
                  <a:cubicBezTo>
                    <a:pt x="0" y="147"/>
                    <a:pt x="0" y="147"/>
                    <a:pt x="0" y="147"/>
                  </a:cubicBezTo>
                  <a:lnTo>
                    <a:pt x="0" y="141"/>
                  </a:lnTo>
                  <a:close/>
                  <a:moveTo>
                    <a:pt x="0" y="129"/>
                  </a:moveTo>
                  <a:cubicBezTo>
                    <a:pt x="6" y="129"/>
                    <a:pt x="6" y="129"/>
                    <a:pt x="6" y="129"/>
                  </a:cubicBezTo>
                  <a:cubicBezTo>
                    <a:pt x="6" y="135"/>
                    <a:pt x="6" y="135"/>
                    <a:pt x="6" y="135"/>
                  </a:cubicBezTo>
                  <a:cubicBezTo>
                    <a:pt x="0" y="135"/>
                    <a:pt x="0" y="135"/>
                    <a:pt x="0" y="135"/>
                  </a:cubicBezTo>
                  <a:lnTo>
                    <a:pt x="0" y="129"/>
                  </a:lnTo>
                  <a:close/>
                  <a:moveTo>
                    <a:pt x="0" y="123"/>
                  </a:moveTo>
                  <a:cubicBezTo>
                    <a:pt x="0" y="114"/>
                    <a:pt x="0" y="114"/>
                    <a:pt x="0" y="114"/>
                  </a:cubicBezTo>
                  <a:cubicBezTo>
                    <a:pt x="6" y="118"/>
                    <a:pt x="6" y="118"/>
                    <a:pt x="6" y="118"/>
                  </a:cubicBezTo>
                  <a:cubicBezTo>
                    <a:pt x="5" y="120"/>
                    <a:pt x="5" y="120"/>
                    <a:pt x="5" y="120"/>
                  </a:cubicBezTo>
                  <a:cubicBezTo>
                    <a:pt x="6" y="120"/>
                    <a:pt x="6" y="120"/>
                    <a:pt x="6" y="120"/>
                  </a:cubicBezTo>
                  <a:cubicBezTo>
                    <a:pt x="6" y="123"/>
                    <a:pt x="6" y="123"/>
                    <a:pt x="6" y="123"/>
                  </a:cubicBezTo>
                  <a:lnTo>
                    <a:pt x="0" y="123"/>
                  </a:lnTo>
                  <a:close/>
                  <a:moveTo>
                    <a:pt x="8" y="187"/>
                  </a:moveTo>
                  <a:cubicBezTo>
                    <a:pt x="13" y="184"/>
                    <a:pt x="13" y="184"/>
                    <a:pt x="13" y="184"/>
                  </a:cubicBezTo>
                  <a:cubicBezTo>
                    <a:pt x="16" y="189"/>
                    <a:pt x="16" y="189"/>
                    <a:pt x="16" y="189"/>
                  </a:cubicBezTo>
                  <a:cubicBezTo>
                    <a:pt x="11" y="192"/>
                    <a:pt x="11" y="192"/>
                    <a:pt x="11" y="192"/>
                  </a:cubicBezTo>
                  <a:lnTo>
                    <a:pt x="8" y="187"/>
                  </a:lnTo>
                  <a:close/>
                  <a:moveTo>
                    <a:pt x="8" y="126"/>
                  </a:moveTo>
                  <a:cubicBezTo>
                    <a:pt x="11" y="121"/>
                    <a:pt x="11" y="121"/>
                    <a:pt x="11" y="121"/>
                  </a:cubicBezTo>
                  <a:cubicBezTo>
                    <a:pt x="16" y="124"/>
                    <a:pt x="16" y="124"/>
                    <a:pt x="16" y="124"/>
                  </a:cubicBezTo>
                  <a:cubicBezTo>
                    <a:pt x="13" y="129"/>
                    <a:pt x="13" y="129"/>
                    <a:pt x="13" y="129"/>
                  </a:cubicBezTo>
                  <a:lnTo>
                    <a:pt x="8" y="126"/>
                  </a:lnTo>
                  <a:close/>
                  <a:moveTo>
                    <a:pt x="19" y="181"/>
                  </a:moveTo>
                  <a:cubicBezTo>
                    <a:pt x="24" y="178"/>
                    <a:pt x="24" y="178"/>
                    <a:pt x="24" y="178"/>
                  </a:cubicBezTo>
                  <a:cubicBezTo>
                    <a:pt x="27" y="183"/>
                    <a:pt x="27" y="183"/>
                    <a:pt x="27" y="183"/>
                  </a:cubicBezTo>
                  <a:cubicBezTo>
                    <a:pt x="21" y="186"/>
                    <a:pt x="21" y="186"/>
                    <a:pt x="21" y="186"/>
                  </a:cubicBezTo>
                  <a:lnTo>
                    <a:pt x="19" y="181"/>
                  </a:lnTo>
                  <a:close/>
                  <a:moveTo>
                    <a:pt x="19" y="132"/>
                  </a:moveTo>
                  <a:cubicBezTo>
                    <a:pt x="22" y="127"/>
                    <a:pt x="22" y="127"/>
                    <a:pt x="22" y="127"/>
                  </a:cubicBezTo>
                  <a:cubicBezTo>
                    <a:pt x="27" y="130"/>
                    <a:pt x="27" y="130"/>
                    <a:pt x="27" y="130"/>
                  </a:cubicBezTo>
                  <a:cubicBezTo>
                    <a:pt x="24" y="135"/>
                    <a:pt x="24" y="135"/>
                    <a:pt x="24" y="135"/>
                  </a:cubicBezTo>
                  <a:lnTo>
                    <a:pt x="19" y="132"/>
                  </a:lnTo>
                  <a:close/>
                  <a:moveTo>
                    <a:pt x="29" y="175"/>
                  </a:moveTo>
                  <a:cubicBezTo>
                    <a:pt x="34" y="172"/>
                    <a:pt x="34" y="172"/>
                    <a:pt x="34" y="172"/>
                  </a:cubicBezTo>
                  <a:cubicBezTo>
                    <a:pt x="37" y="177"/>
                    <a:pt x="37" y="177"/>
                    <a:pt x="37" y="177"/>
                  </a:cubicBezTo>
                  <a:cubicBezTo>
                    <a:pt x="32" y="180"/>
                    <a:pt x="32" y="180"/>
                    <a:pt x="32" y="180"/>
                  </a:cubicBezTo>
                  <a:lnTo>
                    <a:pt x="29" y="175"/>
                  </a:lnTo>
                  <a:close/>
                  <a:moveTo>
                    <a:pt x="29" y="138"/>
                  </a:moveTo>
                  <a:cubicBezTo>
                    <a:pt x="32" y="133"/>
                    <a:pt x="32" y="133"/>
                    <a:pt x="32" y="133"/>
                  </a:cubicBezTo>
                  <a:cubicBezTo>
                    <a:pt x="37" y="136"/>
                    <a:pt x="37" y="136"/>
                    <a:pt x="37" y="136"/>
                  </a:cubicBezTo>
                  <a:cubicBezTo>
                    <a:pt x="34" y="141"/>
                    <a:pt x="34" y="141"/>
                    <a:pt x="34" y="141"/>
                  </a:cubicBezTo>
                  <a:lnTo>
                    <a:pt x="29" y="138"/>
                  </a:lnTo>
                  <a:close/>
                  <a:moveTo>
                    <a:pt x="39" y="169"/>
                  </a:moveTo>
                  <a:cubicBezTo>
                    <a:pt x="44" y="166"/>
                    <a:pt x="44" y="166"/>
                    <a:pt x="44" y="166"/>
                  </a:cubicBezTo>
                  <a:cubicBezTo>
                    <a:pt x="47" y="171"/>
                    <a:pt x="47" y="171"/>
                    <a:pt x="47" y="171"/>
                  </a:cubicBezTo>
                  <a:cubicBezTo>
                    <a:pt x="42" y="174"/>
                    <a:pt x="42" y="174"/>
                    <a:pt x="42" y="174"/>
                  </a:cubicBezTo>
                  <a:lnTo>
                    <a:pt x="39" y="169"/>
                  </a:lnTo>
                  <a:close/>
                  <a:moveTo>
                    <a:pt x="39" y="144"/>
                  </a:moveTo>
                  <a:cubicBezTo>
                    <a:pt x="42" y="139"/>
                    <a:pt x="42" y="139"/>
                    <a:pt x="42" y="139"/>
                  </a:cubicBezTo>
                  <a:cubicBezTo>
                    <a:pt x="48" y="142"/>
                    <a:pt x="48" y="142"/>
                    <a:pt x="48" y="142"/>
                  </a:cubicBezTo>
                  <a:cubicBezTo>
                    <a:pt x="45" y="147"/>
                    <a:pt x="45" y="147"/>
                    <a:pt x="45" y="147"/>
                  </a:cubicBezTo>
                  <a:lnTo>
                    <a:pt x="39" y="144"/>
                  </a:lnTo>
                  <a:close/>
                  <a:moveTo>
                    <a:pt x="50" y="163"/>
                  </a:moveTo>
                  <a:cubicBezTo>
                    <a:pt x="55" y="160"/>
                    <a:pt x="55" y="160"/>
                    <a:pt x="55" y="160"/>
                  </a:cubicBezTo>
                  <a:cubicBezTo>
                    <a:pt x="58" y="165"/>
                    <a:pt x="58" y="165"/>
                    <a:pt x="58" y="165"/>
                  </a:cubicBezTo>
                  <a:cubicBezTo>
                    <a:pt x="53" y="168"/>
                    <a:pt x="53" y="168"/>
                    <a:pt x="53" y="168"/>
                  </a:cubicBezTo>
                  <a:lnTo>
                    <a:pt x="50" y="163"/>
                  </a:lnTo>
                  <a:close/>
                  <a:moveTo>
                    <a:pt x="50" y="150"/>
                  </a:moveTo>
                  <a:cubicBezTo>
                    <a:pt x="53" y="145"/>
                    <a:pt x="53" y="145"/>
                    <a:pt x="53" y="145"/>
                  </a:cubicBezTo>
                  <a:cubicBezTo>
                    <a:pt x="58" y="148"/>
                    <a:pt x="58" y="148"/>
                    <a:pt x="58" y="148"/>
                  </a:cubicBezTo>
                  <a:cubicBezTo>
                    <a:pt x="55" y="153"/>
                    <a:pt x="55" y="153"/>
                    <a:pt x="55" y="153"/>
                  </a:cubicBezTo>
                  <a:lnTo>
                    <a:pt x="50" y="150"/>
                  </a:lnTo>
                  <a:close/>
                  <a:moveTo>
                    <a:pt x="60" y="157"/>
                  </a:moveTo>
                  <a:cubicBezTo>
                    <a:pt x="61" y="156"/>
                    <a:pt x="61" y="156"/>
                    <a:pt x="61" y="156"/>
                  </a:cubicBezTo>
                  <a:cubicBezTo>
                    <a:pt x="60" y="156"/>
                    <a:pt x="60" y="156"/>
                    <a:pt x="60" y="156"/>
                  </a:cubicBezTo>
                  <a:cubicBezTo>
                    <a:pt x="63" y="151"/>
                    <a:pt x="63" y="151"/>
                    <a:pt x="63" y="151"/>
                  </a:cubicBezTo>
                  <a:cubicBezTo>
                    <a:pt x="73" y="156"/>
                    <a:pt x="73" y="156"/>
                    <a:pt x="73" y="156"/>
                  </a:cubicBezTo>
                  <a:cubicBezTo>
                    <a:pt x="63" y="162"/>
                    <a:pt x="63" y="162"/>
                    <a:pt x="63" y="162"/>
                  </a:cubicBezTo>
                  <a:lnTo>
                    <a:pt x="60" y="157"/>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9" name="Freeform 44"/>
            <p:cNvSpPr>
              <a:spLocks noEditPoints="1"/>
            </p:cNvSpPr>
            <p:nvPr/>
          </p:nvSpPr>
          <p:spPr bwMode="black">
            <a:xfrm>
              <a:off x="8863394" y="5414400"/>
              <a:ext cx="652463" cy="657225"/>
            </a:xfrm>
            <a:custGeom>
              <a:avLst/>
              <a:gdLst>
                <a:gd name="T0" fmla="*/ 116 w 411"/>
                <a:gd name="T1" fmla="*/ 121 h 414"/>
                <a:gd name="T2" fmla="*/ 123 w 411"/>
                <a:gd name="T3" fmla="*/ 208 h 414"/>
                <a:gd name="T4" fmla="*/ 159 w 411"/>
                <a:gd name="T5" fmla="*/ 173 h 414"/>
                <a:gd name="T6" fmla="*/ 293 w 411"/>
                <a:gd name="T7" fmla="*/ 310 h 414"/>
                <a:gd name="T8" fmla="*/ 307 w 411"/>
                <a:gd name="T9" fmla="*/ 296 h 414"/>
                <a:gd name="T10" fmla="*/ 170 w 411"/>
                <a:gd name="T11" fmla="*/ 161 h 414"/>
                <a:gd name="T12" fmla="*/ 204 w 411"/>
                <a:gd name="T13" fmla="*/ 128 h 414"/>
                <a:gd name="T14" fmla="*/ 116 w 411"/>
                <a:gd name="T15" fmla="*/ 121 h 414"/>
                <a:gd name="T16" fmla="*/ 7 w 411"/>
                <a:gd name="T17" fmla="*/ 397 h 414"/>
                <a:gd name="T18" fmla="*/ 41 w 411"/>
                <a:gd name="T19" fmla="*/ 362 h 414"/>
                <a:gd name="T20" fmla="*/ 93 w 411"/>
                <a:gd name="T21" fmla="*/ 414 h 414"/>
                <a:gd name="T22" fmla="*/ 104 w 411"/>
                <a:gd name="T23" fmla="*/ 402 h 414"/>
                <a:gd name="T24" fmla="*/ 52 w 411"/>
                <a:gd name="T25" fmla="*/ 350 h 414"/>
                <a:gd name="T26" fmla="*/ 88 w 411"/>
                <a:gd name="T27" fmla="*/ 317 h 414"/>
                <a:gd name="T28" fmla="*/ 0 w 411"/>
                <a:gd name="T29" fmla="*/ 310 h 414"/>
                <a:gd name="T30" fmla="*/ 7 w 411"/>
                <a:gd name="T31" fmla="*/ 397 h 414"/>
                <a:gd name="T32" fmla="*/ 305 w 411"/>
                <a:gd name="T33" fmla="*/ 0 h 414"/>
                <a:gd name="T34" fmla="*/ 315 w 411"/>
                <a:gd name="T35" fmla="*/ 90 h 414"/>
                <a:gd name="T36" fmla="*/ 348 w 411"/>
                <a:gd name="T37" fmla="*/ 55 h 414"/>
                <a:gd name="T38" fmla="*/ 397 w 411"/>
                <a:gd name="T39" fmla="*/ 104 h 414"/>
                <a:gd name="T40" fmla="*/ 411 w 411"/>
                <a:gd name="T41" fmla="*/ 92 h 414"/>
                <a:gd name="T42" fmla="*/ 359 w 411"/>
                <a:gd name="T43" fmla="*/ 43 h 414"/>
                <a:gd name="T44" fmla="*/ 395 w 411"/>
                <a:gd name="T45" fmla="*/ 7 h 414"/>
                <a:gd name="T46" fmla="*/ 305 w 411"/>
                <a:gd name="T47" fmla="*/ 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414">
                  <a:moveTo>
                    <a:pt x="116" y="121"/>
                  </a:moveTo>
                  <a:lnTo>
                    <a:pt x="123" y="208"/>
                  </a:lnTo>
                  <a:lnTo>
                    <a:pt x="159" y="173"/>
                  </a:lnTo>
                  <a:lnTo>
                    <a:pt x="293" y="310"/>
                  </a:lnTo>
                  <a:lnTo>
                    <a:pt x="307" y="296"/>
                  </a:lnTo>
                  <a:lnTo>
                    <a:pt x="170" y="161"/>
                  </a:lnTo>
                  <a:lnTo>
                    <a:pt x="204" y="128"/>
                  </a:lnTo>
                  <a:lnTo>
                    <a:pt x="116" y="121"/>
                  </a:lnTo>
                  <a:close/>
                  <a:moveTo>
                    <a:pt x="7" y="397"/>
                  </a:moveTo>
                  <a:lnTo>
                    <a:pt x="41" y="362"/>
                  </a:lnTo>
                  <a:lnTo>
                    <a:pt x="93" y="414"/>
                  </a:lnTo>
                  <a:lnTo>
                    <a:pt x="104" y="402"/>
                  </a:lnTo>
                  <a:lnTo>
                    <a:pt x="52" y="350"/>
                  </a:lnTo>
                  <a:lnTo>
                    <a:pt x="88" y="317"/>
                  </a:lnTo>
                  <a:lnTo>
                    <a:pt x="0" y="310"/>
                  </a:lnTo>
                  <a:lnTo>
                    <a:pt x="7" y="397"/>
                  </a:lnTo>
                  <a:close/>
                  <a:moveTo>
                    <a:pt x="305" y="0"/>
                  </a:moveTo>
                  <a:lnTo>
                    <a:pt x="315" y="90"/>
                  </a:lnTo>
                  <a:lnTo>
                    <a:pt x="348" y="55"/>
                  </a:lnTo>
                  <a:lnTo>
                    <a:pt x="397" y="104"/>
                  </a:lnTo>
                  <a:lnTo>
                    <a:pt x="411" y="92"/>
                  </a:lnTo>
                  <a:lnTo>
                    <a:pt x="359" y="43"/>
                  </a:lnTo>
                  <a:lnTo>
                    <a:pt x="395" y="7"/>
                  </a:lnTo>
                  <a:lnTo>
                    <a:pt x="305"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45805579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Identity: What are the options?</a:t>
            </a:r>
            <a:endParaRPr lang="en-US" dirty="0"/>
          </a:p>
        </p:txBody>
      </p:sp>
      <p:sp>
        <p:nvSpPr>
          <p:cNvPr id="3" name="Text Placeholder 2"/>
          <p:cNvSpPr>
            <a:spLocks noGrp="1"/>
          </p:cNvSpPr>
          <p:nvPr>
            <p:ph type="body" sz="quarter" idx="10"/>
          </p:nvPr>
        </p:nvSpPr>
        <p:spPr>
          <a:xfrm>
            <a:off x="519112" y="1447799"/>
            <a:ext cx="11149013" cy="3947234"/>
          </a:xfrm>
        </p:spPr>
        <p:txBody>
          <a:bodyPr/>
          <a:lstStyle/>
          <a:p>
            <a:r>
              <a:rPr lang="en-US" dirty="0" smtClean="0">
                <a:solidFill>
                  <a:schemeClr val="accent2">
                    <a:alpha val="99000"/>
                  </a:schemeClr>
                </a:solidFill>
              </a:rPr>
              <a:t>Create your own</a:t>
            </a:r>
          </a:p>
          <a:p>
            <a:pPr lvl="1"/>
            <a:r>
              <a:rPr lang="en-US" dirty="0" smtClean="0"/>
              <a:t>Username + password, token, etc.</a:t>
            </a:r>
          </a:p>
          <a:p>
            <a:pPr lvl="1"/>
            <a:r>
              <a:rPr lang="en-US" dirty="0" smtClean="0"/>
              <a:t>ASP.NET Membership Providers</a:t>
            </a:r>
          </a:p>
          <a:p>
            <a:pPr lvl="1"/>
            <a:endParaRPr lang="en-US" dirty="0" smtClean="0"/>
          </a:p>
          <a:p>
            <a:r>
              <a:rPr lang="en-US" dirty="0" smtClean="0">
                <a:solidFill>
                  <a:schemeClr val="accent2">
                    <a:alpha val="99000"/>
                  </a:schemeClr>
                </a:solidFill>
              </a:rPr>
              <a:t>Use a single existing identity system</a:t>
            </a:r>
          </a:p>
          <a:p>
            <a:pPr lvl="1"/>
            <a:r>
              <a:rPr lang="en-US" dirty="0" smtClean="0"/>
              <a:t>Live ID, Facebook, etc.</a:t>
            </a:r>
          </a:p>
          <a:p>
            <a:pPr lvl="1"/>
            <a:r>
              <a:rPr lang="en-US" dirty="0" smtClean="0"/>
              <a:t>Develop directly against </a:t>
            </a:r>
            <a:r>
              <a:rPr lang="en-US" dirty="0" err="1" smtClean="0"/>
              <a:t>IdP</a:t>
            </a:r>
            <a:r>
              <a:rPr lang="en-US" dirty="0" smtClean="0"/>
              <a:t> protocol</a:t>
            </a:r>
          </a:p>
          <a:p>
            <a:pPr lvl="1"/>
            <a:endParaRPr lang="en-US" dirty="0" smtClean="0"/>
          </a:p>
          <a:p>
            <a:r>
              <a:rPr lang="en-US" dirty="0" smtClean="0">
                <a:solidFill>
                  <a:schemeClr val="accent2">
                    <a:alpha val="99000"/>
                  </a:schemeClr>
                </a:solidFill>
              </a:rPr>
              <a:t>Outsource identity management</a:t>
            </a:r>
          </a:p>
          <a:p>
            <a:pPr lvl="1"/>
            <a:r>
              <a:rPr lang="en-US" dirty="0" smtClean="0"/>
              <a:t>Access Control Service</a:t>
            </a:r>
            <a:endParaRPr lang="en-US" dirty="0"/>
          </a:p>
        </p:txBody>
      </p:sp>
    </p:spTree>
    <p:extLst>
      <p:ext uri="{BB962C8B-B14F-4D97-AF65-F5344CB8AC3E}">
        <p14:creationId xmlns:p14="http://schemas.microsoft.com/office/powerpoint/2010/main" val="33195779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Stateless</a:t>
            </a:r>
            <a:endParaRPr lang="en-US" dirty="0"/>
          </a:p>
        </p:txBody>
      </p:sp>
      <p:sp>
        <p:nvSpPr>
          <p:cNvPr id="3" name="Content Placeholder 2"/>
          <p:cNvSpPr>
            <a:spLocks noGrp="1"/>
          </p:cNvSpPr>
          <p:nvPr>
            <p:ph type="body" sz="quarter" idx="10"/>
          </p:nvPr>
        </p:nvSpPr>
        <p:spPr>
          <a:xfrm>
            <a:off x="519112" y="1447799"/>
            <a:ext cx="11149013" cy="2723823"/>
          </a:xfrm>
        </p:spPr>
        <p:txBody>
          <a:bodyPr/>
          <a:lstStyle/>
          <a:p>
            <a:r>
              <a:rPr lang="en-US" dirty="0">
                <a:solidFill>
                  <a:schemeClr val="accent2">
                    <a:alpha val="99000"/>
                  </a:schemeClr>
                </a:solidFill>
              </a:rPr>
              <a:t>Load balancer round-robins requests </a:t>
            </a:r>
            <a:br>
              <a:rPr lang="en-US" dirty="0">
                <a:solidFill>
                  <a:schemeClr val="accent2">
                    <a:alpha val="99000"/>
                  </a:schemeClr>
                </a:solidFill>
              </a:rPr>
            </a:br>
            <a:r>
              <a:rPr lang="en-US" dirty="0">
                <a:solidFill>
                  <a:schemeClr val="accent2">
                    <a:alpha val="99000"/>
                  </a:schemeClr>
                </a:solidFill>
              </a:rPr>
              <a:t>in multi-instance roles</a:t>
            </a:r>
          </a:p>
          <a:p>
            <a:r>
              <a:rPr lang="en-US" dirty="0">
                <a:solidFill>
                  <a:schemeClr val="accent2">
                    <a:alpha val="99000"/>
                  </a:schemeClr>
                </a:solidFill>
              </a:rPr>
              <a:t>Follow web farm best practices</a:t>
            </a:r>
          </a:p>
          <a:p>
            <a:pPr lvl="1"/>
            <a:r>
              <a:rPr lang="en-US" dirty="0" smtClean="0"/>
              <a:t>Do not store state on individual instances </a:t>
            </a:r>
          </a:p>
          <a:p>
            <a:pPr lvl="1"/>
            <a:r>
              <a:rPr lang="en-US" dirty="0" smtClean="0"/>
              <a:t>Do not assume subsequent requests will hit the same instance</a:t>
            </a:r>
          </a:p>
          <a:p>
            <a:pPr lvl="1"/>
            <a:r>
              <a:rPr lang="en-US" dirty="0"/>
              <a:t>Don’t forget things like dynamically generated images loaded by a page</a:t>
            </a:r>
          </a:p>
        </p:txBody>
      </p:sp>
    </p:spTree>
    <p:extLst>
      <p:ext uri="{BB962C8B-B14F-4D97-AF65-F5344CB8AC3E}">
        <p14:creationId xmlns:p14="http://schemas.microsoft.com/office/powerpoint/2010/main" val="215978474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90"/>
          <p:cNvSpPr/>
          <p:nvPr/>
        </p:nvSpPr>
        <p:spPr bwMode="auto">
          <a:xfrm>
            <a:off x="7254457"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102" name="Rounded Rectangle 101"/>
          <p:cNvSpPr/>
          <p:nvPr/>
        </p:nvSpPr>
        <p:spPr bwMode="auto">
          <a:xfrm>
            <a:off x="7254457" y="3645393"/>
            <a:ext cx="914400" cy="914400"/>
          </a:xfrm>
          <a:prstGeom prst="roundRect">
            <a:avLst>
              <a:gd name="adj" fmla="val 0"/>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88" name="Rounded Rectangle 87"/>
          <p:cNvSpPr/>
          <p:nvPr/>
        </p:nvSpPr>
        <p:spPr bwMode="auto">
          <a:xfrm>
            <a:off x="623611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101" name="Rounded Rectangle 100"/>
          <p:cNvSpPr/>
          <p:nvPr/>
        </p:nvSpPr>
        <p:spPr bwMode="auto">
          <a:xfrm>
            <a:off x="6236112" y="3645393"/>
            <a:ext cx="914400" cy="914400"/>
          </a:xfrm>
          <a:prstGeom prst="roundRect">
            <a:avLst>
              <a:gd name="adj" fmla="val 0"/>
            </a:avLst>
          </a:prstGeom>
          <a:solidFill>
            <a:schemeClr val="accent4"/>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62" name="Rounded Rectangle 61"/>
          <p:cNvSpPr/>
          <p:nvPr/>
        </p:nvSpPr>
        <p:spPr bwMode="auto">
          <a:xfrm>
            <a:off x="419942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63"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94675" y="3759645"/>
            <a:ext cx="323895" cy="704948"/>
          </a:xfrm>
          <a:prstGeom prst="rect">
            <a:avLst/>
          </a:prstGeom>
          <a:noFill/>
        </p:spPr>
      </p:pic>
      <p:sp>
        <p:nvSpPr>
          <p:cNvPr id="85" name="Rounded Rectangle 84"/>
          <p:cNvSpPr/>
          <p:nvPr/>
        </p:nvSpPr>
        <p:spPr bwMode="auto">
          <a:xfrm>
            <a:off x="5217767"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86"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13020" y="3759645"/>
            <a:ext cx="323895" cy="704948"/>
          </a:xfrm>
          <a:prstGeom prst="rect">
            <a:avLst/>
          </a:prstGeom>
          <a:noFill/>
        </p:spPr>
      </p:pic>
      <p:sp>
        <p:nvSpPr>
          <p:cNvPr id="94" name="Rounded Rectangle 93"/>
          <p:cNvSpPr/>
          <p:nvPr/>
        </p:nvSpPr>
        <p:spPr bwMode="auto">
          <a:xfrm>
            <a:off x="8272802"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5"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568055" y="3759645"/>
            <a:ext cx="323895" cy="704948"/>
          </a:xfrm>
          <a:prstGeom prst="rect">
            <a:avLst/>
          </a:prstGeom>
          <a:noFill/>
        </p:spPr>
      </p:pic>
      <p:sp>
        <p:nvSpPr>
          <p:cNvPr id="97" name="Rounded Rectangle 96"/>
          <p:cNvSpPr/>
          <p:nvPr/>
        </p:nvSpPr>
        <p:spPr bwMode="auto">
          <a:xfrm>
            <a:off x="9291148" y="3645393"/>
            <a:ext cx="914400" cy="9144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4" name="Title 3"/>
          <p:cNvSpPr>
            <a:spLocks noGrp="1"/>
          </p:cNvSpPr>
          <p:nvPr>
            <p:ph type="title"/>
          </p:nvPr>
        </p:nvSpPr>
        <p:spPr/>
        <p:txBody>
          <a:bodyPr/>
          <a:lstStyle/>
          <a:p>
            <a:r>
              <a:rPr lang="en-US" dirty="0" smtClean="0"/>
              <a:t>Windows Azure </a:t>
            </a:r>
            <a:r>
              <a:rPr lang="en-US" sz="5500" dirty="0"/>
              <a:t>Session State</a:t>
            </a:r>
          </a:p>
        </p:txBody>
      </p:sp>
      <p:sp>
        <p:nvSpPr>
          <p:cNvPr id="99" name="Content Placeholder 55"/>
          <p:cNvSpPr>
            <a:spLocks noGrp="1"/>
          </p:cNvSpPr>
          <p:nvPr>
            <p:ph type="body" sz="quarter" idx="10"/>
          </p:nvPr>
        </p:nvSpPr>
        <p:spPr>
          <a:xfrm>
            <a:off x="519112" y="1736090"/>
            <a:ext cx="3066060" cy="946413"/>
          </a:xfrm>
        </p:spPr>
        <p:txBody>
          <a:bodyPr/>
          <a:lstStyle/>
          <a:p>
            <a:pPr marL="0" indent="0">
              <a:spcBef>
                <a:spcPts val="0"/>
              </a:spcBef>
              <a:spcAft>
                <a:spcPts val="900"/>
              </a:spcAft>
              <a:buNone/>
            </a:pPr>
            <a:r>
              <a:rPr lang="en-US" sz="2400" spc="-100" dirty="0">
                <a:solidFill>
                  <a:schemeClr val="accent2">
                    <a:alpha val="99000"/>
                  </a:schemeClr>
                </a:solidFill>
                <a:latin typeface="Segoe UI Light" pitchFamily="34" charset="0"/>
              </a:rPr>
              <a:t>Windows Azure Load Balancer uses round-robin allocation. Session state must persist to client or storage on every request</a:t>
            </a:r>
          </a:p>
        </p:txBody>
      </p:sp>
      <p:sp>
        <p:nvSpPr>
          <p:cNvPr id="44" name="Oval 43"/>
          <p:cNvSpPr/>
          <p:nvPr/>
        </p:nvSpPr>
        <p:spPr bwMode="auto">
          <a:xfrm>
            <a:off x="6973885" y="2957810"/>
            <a:ext cx="533400" cy="508080"/>
          </a:xfrm>
          <a:prstGeom prst="ellipse">
            <a:avLst/>
          </a:prstGeom>
          <a:solidFill>
            <a:schemeClr val="accent2"/>
          </a:solidFill>
          <a:ln>
            <a:headEnd type="none" w="med" len="med"/>
            <a:tailEnd type="none" w="med" len="med"/>
          </a:ln>
          <a:effectLst/>
          <a:scene3d>
            <a:camera prst="orthographicFront">
              <a:rot lat="0" lon="0" rev="0"/>
            </a:camera>
            <a:lightRig rig="threePt" dir="t">
              <a:rot lat="0" lon="0" rev="20400000"/>
            </a:lightRig>
          </a:scene3d>
          <a:sp3d>
            <a:contourClr>
              <a:schemeClr val="accent5">
                <a:shade val="25000"/>
                <a:satMod val="150000"/>
              </a:schemeClr>
            </a:contourClr>
          </a:sp3d>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400" spc="-50" dirty="0" smtClean="0">
                <a:solidFill>
                  <a:srgbClr val="FFFFFF">
                    <a:alpha val="99000"/>
                  </a:srgbClr>
                </a:solidFill>
              </a:rPr>
              <a:t>LB</a:t>
            </a:r>
          </a:p>
        </p:txBody>
      </p:sp>
      <p:cxnSp>
        <p:nvCxnSpPr>
          <p:cNvPr id="45" name="Straight Arrow Connector 44"/>
          <p:cNvCxnSpPr/>
          <p:nvPr/>
        </p:nvCxnSpPr>
        <p:spPr>
          <a:xfrm>
            <a:off x="7240585" y="2147435"/>
            <a:ext cx="0" cy="800849"/>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855136" y="3456364"/>
            <a:ext cx="271149"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44779" y="2832449"/>
            <a:ext cx="2454198" cy="369332"/>
          </a:xfrm>
          <a:prstGeom prst="rect">
            <a:avLst/>
          </a:prstGeom>
          <a:noFill/>
        </p:spPr>
        <p:txBody>
          <a:bodyPr wrap="none" lIns="0" tIns="0" rIns="0" bIns="0" rtlCol="0">
            <a:spAutoFit/>
          </a:bodyPr>
          <a:lstStyle/>
          <a:p>
            <a:pPr defTabSz="1218937"/>
            <a:r>
              <a:rPr lang="en-US" dirty="0">
                <a:solidFill>
                  <a:srgbClr val="292929">
                    <a:alpha val="99000"/>
                  </a:srgbClr>
                </a:solidFill>
              </a:rPr>
              <a:t>s</a:t>
            </a:r>
            <a:r>
              <a:rPr lang="en-US" dirty="0" smtClean="0">
                <a:solidFill>
                  <a:srgbClr val="292929">
                    <a:alpha val="99000"/>
                  </a:srgbClr>
                </a:solidFill>
              </a:rPr>
              <a:t>ession[“foo”] = 1;</a:t>
            </a:r>
          </a:p>
        </p:txBody>
      </p:sp>
      <p:cxnSp>
        <p:nvCxnSpPr>
          <p:cNvPr id="49" name="Straight Arrow Connector 48"/>
          <p:cNvCxnSpPr/>
          <p:nvPr/>
        </p:nvCxnSpPr>
        <p:spPr>
          <a:xfrm>
            <a:off x="7357352" y="3456364"/>
            <a:ext cx="226133" cy="352868"/>
          </a:xfrm>
          <a:prstGeom prst="straightConnector1">
            <a:avLst/>
          </a:prstGeom>
          <a:ln w="25400">
            <a:miter lim="800000"/>
            <a:tailEnd type="triangle" w="lg" len="me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154617" y="2832449"/>
            <a:ext cx="2454198" cy="369332"/>
          </a:xfrm>
          <a:prstGeom prst="rect">
            <a:avLst/>
          </a:prstGeom>
          <a:noFill/>
        </p:spPr>
        <p:txBody>
          <a:bodyPr wrap="none" lIns="0" tIns="0" rIns="0" bIns="0" rtlCol="0">
            <a:spAutoFit/>
          </a:bodyPr>
          <a:lstStyle/>
          <a:p>
            <a:pPr defTabSz="1218937"/>
            <a:r>
              <a:rPr lang="en-US" dirty="0">
                <a:solidFill>
                  <a:srgbClr val="292929">
                    <a:alpha val="99000"/>
                  </a:srgbClr>
                </a:solidFill>
              </a:rPr>
              <a:t>s</a:t>
            </a:r>
            <a:r>
              <a:rPr lang="en-US" dirty="0" smtClean="0">
                <a:solidFill>
                  <a:srgbClr val="292929">
                    <a:alpha val="99000"/>
                  </a:srgbClr>
                </a:solidFill>
              </a:rPr>
              <a:t>ession[“foo”] = 2;</a:t>
            </a:r>
          </a:p>
        </p:txBody>
      </p:sp>
      <p:sp>
        <p:nvSpPr>
          <p:cNvPr id="52" name="TextBox 51"/>
          <p:cNvSpPr txBox="1"/>
          <p:nvPr/>
        </p:nvSpPr>
        <p:spPr>
          <a:xfrm>
            <a:off x="4757279" y="4734710"/>
            <a:ext cx="4807406" cy="369332"/>
          </a:xfrm>
          <a:prstGeom prst="rect">
            <a:avLst/>
          </a:prstGeom>
          <a:noFill/>
        </p:spPr>
        <p:txBody>
          <a:bodyPr wrap="none" lIns="0" tIns="0" rIns="0" bIns="0" rtlCol="0">
            <a:spAutoFit/>
          </a:bodyPr>
          <a:lstStyle/>
          <a:p>
            <a:pPr defTabSz="1218937"/>
            <a:r>
              <a:rPr lang="en-US" dirty="0" smtClean="0">
                <a:solidFill>
                  <a:srgbClr val="292929">
                    <a:alpha val="99000"/>
                  </a:srgbClr>
                </a:solidFill>
              </a:rPr>
              <a:t>What is the value of session[“foo”]?</a:t>
            </a:r>
          </a:p>
        </p:txBody>
      </p:sp>
      <p:grpSp>
        <p:nvGrpSpPr>
          <p:cNvPr id="2" name="Group 1"/>
          <p:cNvGrpSpPr/>
          <p:nvPr/>
        </p:nvGrpSpPr>
        <p:grpSpPr>
          <a:xfrm>
            <a:off x="6769168" y="1812523"/>
            <a:ext cx="823091" cy="863217"/>
            <a:chOff x="517525" y="2109891"/>
            <a:chExt cx="1865906" cy="1956870"/>
          </a:xfrm>
          <a:solidFill>
            <a:schemeClr val="accent2"/>
          </a:solidFill>
        </p:grpSpPr>
        <p:grpSp>
          <p:nvGrpSpPr>
            <p:cNvPr id="30" name="Group 29"/>
            <p:cNvGrpSpPr/>
            <p:nvPr/>
          </p:nvGrpSpPr>
          <p:grpSpPr>
            <a:xfrm>
              <a:off x="1122671" y="2109891"/>
              <a:ext cx="1260760" cy="759228"/>
              <a:chOff x="2893227" y="1263576"/>
              <a:chExt cx="895245" cy="539115"/>
            </a:xfrm>
            <a:grpFill/>
          </p:grpSpPr>
          <p:sp>
            <p:nvSpPr>
              <p:cNvPr id="60" name="Freeform 59"/>
              <p:cNvSpPr>
                <a:spLocks noEditPoints="1"/>
              </p:cNvSpPr>
              <p:nvPr/>
            </p:nvSpPr>
            <p:spPr bwMode="black">
              <a:xfrm>
                <a:off x="3565791" y="1353636"/>
                <a:ext cx="222681" cy="449055"/>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sp>
            <p:nvSpPr>
              <p:cNvPr id="61" name="Freeform 88"/>
              <p:cNvSpPr>
                <a:spLocks noEditPoints="1"/>
              </p:cNvSpPr>
              <p:nvPr/>
            </p:nvSpPr>
            <p:spPr bwMode="black">
              <a:xfrm>
                <a:off x="2893227" y="12635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grpSp>
        <p:grpSp>
          <p:nvGrpSpPr>
            <p:cNvPr id="31" name="Group 30"/>
            <p:cNvGrpSpPr/>
            <p:nvPr/>
          </p:nvGrpSpPr>
          <p:grpSpPr>
            <a:xfrm>
              <a:off x="517525" y="2154961"/>
              <a:ext cx="752615" cy="1911800"/>
              <a:chOff x="7558088" y="1685925"/>
              <a:chExt cx="1322387" cy="3359150"/>
            </a:xfrm>
            <a:grpFill/>
          </p:grpSpPr>
          <p:sp>
            <p:nvSpPr>
              <p:cNvPr id="58" name="Oval 6"/>
              <p:cNvSpPr>
                <a:spLocks noChangeArrowheads="1"/>
              </p:cNvSpPr>
              <p:nvPr userDrawn="1"/>
            </p:nvSpPr>
            <p:spPr bwMode="auto">
              <a:xfrm>
                <a:off x="7943850" y="1685925"/>
                <a:ext cx="547687" cy="558800"/>
              </a:xfrm>
              <a:prstGeom prst="ellipse">
                <a:avLst/>
              </a:pr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sp>
            <p:nvSpPr>
              <p:cNvPr id="59" name="Freeform 58"/>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dirty="0">
                  <a:solidFill>
                    <a:srgbClr val="292929">
                      <a:lumMod val="50000"/>
                    </a:srgbClr>
                  </a:solidFill>
                </a:endParaRPr>
              </a:p>
            </p:txBody>
          </p:sp>
        </p:grpSp>
      </p:grpSp>
      <p:sp>
        <p:nvSpPr>
          <p:cNvPr id="100" name="Rounded Rectangle 99"/>
          <p:cNvSpPr/>
          <p:nvPr/>
        </p:nvSpPr>
        <p:spPr bwMode="auto">
          <a:xfrm>
            <a:off x="3098800" y="5261923"/>
            <a:ext cx="8361680" cy="1219200"/>
          </a:xfrm>
          <a:prstGeom prst="roundRect">
            <a:avLst>
              <a:gd name="adj" fmla="val 0"/>
            </a:avLst>
          </a:prstGeom>
          <a:solidFill>
            <a:schemeClr val="bg1">
              <a:lumMod val="85000"/>
              <a:alpha val="92000"/>
            </a:schemeClr>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sp>
        <p:nvSpPr>
          <p:cNvPr id="32" name="Rectangle 31"/>
          <p:cNvSpPr/>
          <p:nvPr/>
        </p:nvSpPr>
        <p:spPr>
          <a:xfrm>
            <a:off x="2733672" y="5560570"/>
            <a:ext cx="3959639" cy="621907"/>
          </a:xfrm>
          <a:prstGeom prst="rect">
            <a:avLst/>
          </a:prstGeom>
          <a:noFill/>
        </p:spPr>
        <p:txBody>
          <a:bodyPr wrap="square" lIns="0" tIns="0" rIns="0" bIns="0" rtlCol="0" anchor="ctr">
            <a:noAutofit/>
          </a:bodyPr>
          <a:lstStyle/>
          <a:p>
            <a:pPr algn="ctr" defTabSz="1218937">
              <a:lnSpc>
                <a:spcPct val="80000"/>
              </a:lnSpc>
            </a:pPr>
            <a:r>
              <a:rPr lang="en-US" sz="2800" dirty="0" smtClean="0">
                <a:solidFill>
                  <a:srgbClr val="292929">
                    <a:alpha val="99000"/>
                  </a:srgbClr>
                </a:solidFill>
              </a:rPr>
              <a:t>SQL </a:t>
            </a:r>
            <a:br>
              <a:rPr lang="en-US" sz="2800" dirty="0" smtClean="0">
                <a:solidFill>
                  <a:srgbClr val="292929">
                    <a:alpha val="99000"/>
                  </a:srgbClr>
                </a:solidFill>
              </a:rPr>
            </a:br>
            <a:r>
              <a:rPr lang="en-US" sz="2800" dirty="0" smtClean="0">
                <a:solidFill>
                  <a:srgbClr val="292929">
                    <a:alpha val="99000"/>
                  </a:srgbClr>
                </a:solidFill>
              </a:rPr>
              <a:t>Azure</a:t>
            </a:r>
          </a:p>
        </p:txBody>
      </p:sp>
      <p:sp>
        <p:nvSpPr>
          <p:cNvPr id="33" name="Rectangle 32"/>
          <p:cNvSpPr/>
          <p:nvPr/>
        </p:nvSpPr>
        <p:spPr>
          <a:xfrm>
            <a:off x="7699916" y="5563321"/>
            <a:ext cx="3969797" cy="616404"/>
          </a:xfrm>
          <a:prstGeom prst="rect">
            <a:avLst/>
          </a:prstGeom>
          <a:noFill/>
        </p:spPr>
        <p:txBody>
          <a:bodyPr wrap="square" lIns="0" tIns="0" rIns="0" bIns="0" rtlCol="0" anchor="ctr">
            <a:noAutofit/>
          </a:bodyPr>
          <a:lstStyle/>
          <a:p>
            <a:pPr algn="ctr" defTabSz="1218937">
              <a:lnSpc>
                <a:spcPct val="80000"/>
              </a:lnSpc>
            </a:pPr>
            <a:r>
              <a:rPr lang="en-US" sz="2800" dirty="0" smtClean="0">
                <a:solidFill>
                  <a:srgbClr val="292929">
                    <a:alpha val="99000"/>
                  </a:srgbClr>
                </a:solidFill>
              </a:rPr>
              <a:t>Windows </a:t>
            </a:r>
            <a:br>
              <a:rPr lang="en-US" sz="2800" dirty="0" smtClean="0">
                <a:solidFill>
                  <a:srgbClr val="292929">
                    <a:alpha val="99000"/>
                  </a:srgbClr>
                </a:solidFill>
              </a:rPr>
            </a:br>
            <a:r>
              <a:rPr lang="en-US" sz="2800" dirty="0" smtClean="0">
                <a:solidFill>
                  <a:srgbClr val="292929">
                    <a:alpha val="99000"/>
                  </a:srgbClr>
                </a:solidFill>
              </a:rPr>
              <a:t>Azure Storage</a:t>
            </a:r>
          </a:p>
        </p:txBody>
      </p:sp>
      <p:grpSp>
        <p:nvGrpSpPr>
          <p:cNvPr id="7" name="Group 6"/>
          <p:cNvGrpSpPr/>
          <p:nvPr/>
        </p:nvGrpSpPr>
        <p:grpSpPr>
          <a:xfrm>
            <a:off x="6689032" y="5358468"/>
            <a:ext cx="962128" cy="1026111"/>
            <a:chOff x="953111" y="5235069"/>
            <a:chExt cx="1361079" cy="1451593"/>
          </a:xfrm>
        </p:grpSpPr>
        <p:grpSp>
          <p:nvGrpSpPr>
            <p:cNvPr id="80" name="Group 79"/>
            <p:cNvGrpSpPr/>
            <p:nvPr/>
          </p:nvGrpSpPr>
          <p:grpSpPr>
            <a:xfrm>
              <a:off x="1352061" y="5235069"/>
              <a:ext cx="563178" cy="1013103"/>
              <a:chOff x="1055951" y="6468452"/>
              <a:chExt cx="563178" cy="1013103"/>
            </a:xfrm>
          </p:grpSpPr>
          <p:sp>
            <p:nvSpPr>
              <p:cNvPr id="81"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82" name="Freeform 6"/>
              <p:cNvSpPr>
                <a:spLocks noEditPoints="1"/>
              </p:cNvSpPr>
              <p:nvPr/>
            </p:nvSpPr>
            <p:spPr bwMode="auto">
              <a:xfrm>
                <a:off x="1055951" y="6468453"/>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6" name="Group 5"/>
            <p:cNvGrpSpPr/>
            <p:nvPr/>
          </p:nvGrpSpPr>
          <p:grpSpPr>
            <a:xfrm>
              <a:off x="953111" y="5455350"/>
              <a:ext cx="563178" cy="1013102"/>
              <a:chOff x="1055951" y="6468452"/>
              <a:chExt cx="563178" cy="1013102"/>
            </a:xfrm>
          </p:grpSpPr>
          <p:sp>
            <p:nvSpPr>
              <p:cNvPr id="72"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3"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74" name="Group 73"/>
            <p:cNvGrpSpPr/>
            <p:nvPr/>
          </p:nvGrpSpPr>
          <p:grpSpPr>
            <a:xfrm>
              <a:off x="1751012" y="5455350"/>
              <a:ext cx="563178" cy="1013102"/>
              <a:chOff x="1055951" y="6468452"/>
              <a:chExt cx="563178" cy="1013102"/>
            </a:xfrm>
          </p:grpSpPr>
          <p:sp>
            <p:nvSpPr>
              <p:cNvPr id="75"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6"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nvGrpSpPr>
            <p:cNvPr id="77" name="Group 76"/>
            <p:cNvGrpSpPr/>
            <p:nvPr/>
          </p:nvGrpSpPr>
          <p:grpSpPr>
            <a:xfrm>
              <a:off x="1352061" y="5673560"/>
              <a:ext cx="563178" cy="1013102"/>
              <a:chOff x="1055951" y="6468452"/>
              <a:chExt cx="563178" cy="1013102"/>
            </a:xfrm>
          </p:grpSpPr>
          <p:sp>
            <p:nvSpPr>
              <p:cNvPr id="78" name="Freeform 6"/>
              <p:cNvSpPr>
                <a:spLocks noEditPoints="1"/>
              </p:cNvSpPr>
              <p:nvPr/>
            </p:nvSpPr>
            <p:spPr bwMode="auto">
              <a:xfrm rot="10800000">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bg1"/>
              </a:solidFill>
              <a:ln w="25400">
                <a:solidFill>
                  <a:schemeClr val="bg1"/>
                </a:solid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sp>
            <p:nvSpPr>
              <p:cNvPr id="79" name="Freeform 6"/>
              <p:cNvSpPr>
                <a:spLocks noEditPoints="1"/>
              </p:cNvSpPr>
              <p:nvPr/>
            </p:nvSpPr>
            <p:spPr bwMode="auto">
              <a:xfrm>
                <a:off x="1055951" y="6468452"/>
                <a:ext cx="563178" cy="1013102"/>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defTabSz="1218937"/>
                <a:endParaRPr lang="en-US" dirty="0">
                  <a:solidFill>
                    <a:srgbClr val="292929"/>
                  </a:solidFill>
                </a:endParaRPr>
              </a:p>
            </p:txBody>
          </p:sp>
        </p:grpSp>
      </p:grpSp>
      <p:sp>
        <p:nvSpPr>
          <p:cNvPr id="106" name="Rounded Rectangle 105"/>
          <p:cNvSpPr/>
          <p:nvPr/>
        </p:nvSpPr>
        <p:spPr bwMode="auto">
          <a:xfrm>
            <a:off x="6236112"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89"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1365" y="3759645"/>
            <a:ext cx="323895" cy="704948"/>
          </a:xfrm>
          <a:prstGeom prst="rect">
            <a:avLst/>
          </a:prstGeom>
          <a:noFill/>
        </p:spPr>
      </p:pic>
      <p:sp>
        <p:nvSpPr>
          <p:cNvPr id="107" name="Rounded Rectangle 106"/>
          <p:cNvSpPr/>
          <p:nvPr/>
        </p:nvSpPr>
        <p:spPr bwMode="auto">
          <a:xfrm>
            <a:off x="7254457"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2"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49710" y="3759645"/>
            <a:ext cx="323895" cy="704948"/>
          </a:xfrm>
          <a:prstGeom prst="rect">
            <a:avLst/>
          </a:prstGeom>
          <a:noFill/>
        </p:spPr>
      </p:pic>
      <p:sp>
        <p:nvSpPr>
          <p:cNvPr id="108" name="Rounded Rectangle 107"/>
          <p:cNvSpPr/>
          <p:nvPr/>
        </p:nvSpPr>
        <p:spPr bwMode="auto">
          <a:xfrm>
            <a:off x="9291148" y="3645393"/>
            <a:ext cx="914400" cy="914400"/>
          </a:xfrm>
          <a:prstGeom prst="roundRect">
            <a:avLst>
              <a:gd name="adj" fmla="val 0"/>
            </a:avLst>
          </a:prstGeom>
          <a:solidFill>
            <a:schemeClr val="accent1"/>
          </a:solidFill>
          <a:ln w="6350">
            <a:noFill/>
            <a:headEnd type="none" w="med" len="med"/>
            <a:tailEnd type="none" w="med" len="med"/>
          </a:ln>
          <a:effectLst/>
          <a:scene3d>
            <a:camera prst="orthographicFront">
              <a:rot lat="0" lon="0" rev="0"/>
            </a:camera>
            <a:lightRig rig="brightRoom" dir="t"/>
          </a:scene3d>
          <a:sp3d prstMaterial="softEdge">
            <a:extrusionClr>
              <a:srgbClr val="041E3A"/>
            </a:extrusionClr>
            <a:contourClr>
              <a:srgbClr val="000000"/>
            </a:contourClr>
          </a:sp3d>
        </p:spPr>
        <p:txBody>
          <a:bodyPr vert="horz" wrap="square" lIns="121893" tIns="60947" rIns="121893" bIns="60947" numCol="1" rtlCol="0" anchor="ctr" anchorCtr="0" compatLnSpc="1">
            <a:prstTxWarp prst="textNoShape">
              <a:avLst/>
            </a:prstTxWarp>
          </a:bodyPr>
          <a:lstStyle/>
          <a:p>
            <a:pPr algn="ctr" defTabSz="1624360"/>
            <a:r>
              <a:rPr lang="en-US" sz="1900" dirty="0">
                <a:solidFill>
                  <a:srgbClr val="FFFFFF"/>
                </a:solidFill>
              </a:rPr>
              <a:t> </a:t>
            </a:r>
          </a:p>
        </p:txBody>
      </p:sp>
      <p:pic>
        <p:nvPicPr>
          <p:cNvPr id="98" name="Picture 3" descr="C:\Program Files\Microsoft Resource DVD Artwork\DVD_ART\Artwork_Imagery\HARDWARE_IMAGERY\Photos - OEM Hardware\Server Computer\HP Compaq ProLiant Enterprise Server - refrigerator.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86401" y="3759645"/>
            <a:ext cx="323895" cy="704948"/>
          </a:xfrm>
          <a:prstGeom prst="rect">
            <a:avLst/>
          </a:prstGeom>
          <a:noFill/>
        </p:spPr>
      </p:pic>
    </p:spTree>
    <p:extLst>
      <p:ext uri="{BB962C8B-B14F-4D97-AF65-F5344CB8AC3E}">
        <p14:creationId xmlns:p14="http://schemas.microsoft.com/office/powerpoint/2010/main" val="305355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1000"/>
                                        <p:tgtEl>
                                          <p:spTgt spid="4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10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visible"/>
                                      </p:to>
                                    </p:set>
                                    <p:animEffect transition="in" filter="fade">
                                      <p:cBhvr>
                                        <p:cTn id="19" dur="500"/>
                                        <p:tgtEl>
                                          <p:spTgt spid="10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45"/>
                                        </p:tgtEl>
                                      </p:cBhvr>
                                    </p:animEffect>
                                    <p:set>
                                      <p:cBhvr>
                                        <p:cTn id="24" dur="1" fill="hold">
                                          <p:stCondLst>
                                            <p:cond delay="499"/>
                                          </p:stCondLst>
                                        </p:cTn>
                                        <p:tgtEl>
                                          <p:spTgt spid="4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46"/>
                                        </p:tgtEl>
                                      </p:cBhvr>
                                    </p:animEffect>
                                    <p:set>
                                      <p:cBhvr>
                                        <p:cTn id="27" dur="1" fill="hold">
                                          <p:stCondLst>
                                            <p:cond delay="499"/>
                                          </p:stCondLst>
                                        </p:cTn>
                                        <p:tgtEl>
                                          <p:spTgt spid="46"/>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1000"/>
                                        <p:tgtEl>
                                          <p:spTgt spid="45"/>
                                        </p:tgtEl>
                                      </p:cBhvr>
                                    </p:animEffect>
                                  </p:childTnLst>
                                </p:cTn>
                              </p:par>
                            </p:childTnLst>
                          </p:cTn>
                        </p:par>
                        <p:par>
                          <p:cTn id="36" fill="hold">
                            <p:stCondLst>
                              <p:cond delay="1000"/>
                            </p:stCondLst>
                            <p:childTnLst>
                              <p:par>
                                <p:cTn id="37" presetID="22" presetClass="entr" presetSubtype="1" fill="hold"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up)">
                                      <p:cBhvr>
                                        <p:cTn id="39" dur="10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2"/>
                                        </p:tgtEl>
                                        <p:attrNameLst>
                                          <p:attrName>style.visibility</p:attrName>
                                        </p:attrNameLst>
                                      </p:cBhvr>
                                      <p:to>
                                        <p:strVal val="visible"/>
                                      </p:to>
                                    </p:set>
                                    <p:animEffect transition="in" filter="fade">
                                      <p:cBhvr>
                                        <p:cTn id="47" dur="500"/>
                                        <p:tgtEl>
                                          <p:spTgt spid="10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45"/>
                                        </p:tgtEl>
                                      </p:cBhvr>
                                    </p:animEffect>
                                    <p:set>
                                      <p:cBhvr>
                                        <p:cTn id="52" dur="1" fill="hold">
                                          <p:stCondLst>
                                            <p:cond delay="499"/>
                                          </p:stCondLst>
                                        </p:cTn>
                                        <p:tgtEl>
                                          <p:spTgt spid="4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9"/>
                                        </p:tgtEl>
                                      </p:cBhvr>
                                    </p:animEffect>
                                    <p:set>
                                      <p:cBhvr>
                                        <p:cTn id="55" dur="1" fill="hold">
                                          <p:stCondLst>
                                            <p:cond delay="499"/>
                                          </p:stCondLst>
                                        </p:cTn>
                                        <p:tgtEl>
                                          <p:spTgt spid="49"/>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50"/>
                                        </p:tgtEl>
                                      </p:cBhvr>
                                    </p:animEffect>
                                    <p:set>
                                      <p:cBhvr>
                                        <p:cTn id="58" dur="1" fill="hold">
                                          <p:stCondLst>
                                            <p:cond delay="499"/>
                                          </p:stCondLst>
                                        </p:cTn>
                                        <p:tgtEl>
                                          <p:spTgt spid="5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6"/>
                                        </p:tgtEl>
                                        <p:attrNameLst>
                                          <p:attrName>style.visibility</p:attrName>
                                        </p:attrNameLst>
                                      </p:cBhvr>
                                      <p:to>
                                        <p:strVal val="visible"/>
                                      </p:to>
                                    </p:set>
                                    <p:animEffect transition="in" filter="fade">
                                      <p:cBhvr>
                                        <p:cTn id="68" dur="500"/>
                                        <p:tgtEl>
                                          <p:spTgt spid="10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500"/>
                                        <p:tgtEl>
                                          <p:spTgt spid="107"/>
                                        </p:tgtEl>
                                      </p:cBhvr>
                                    </p:animEffect>
                                  </p:childTnLst>
                                </p:cTn>
                              </p:par>
                              <p:par>
                                <p:cTn id="74" presetID="10" presetClass="exit" presetSubtype="0" fill="hold" grpId="1" nodeType="withEffect">
                                  <p:stCondLst>
                                    <p:cond delay="0"/>
                                  </p:stCondLst>
                                  <p:childTnLst>
                                    <p:animEffect transition="out" filter="fade">
                                      <p:cBhvr>
                                        <p:cTn id="75" dur="500"/>
                                        <p:tgtEl>
                                          <p:spTgt spid="106"/>
                                        </p:tgtEl>
                                      </p:cBhvr>
                                    </p:animEffect>
                                    <p:set>
                                      <p:cBhvr>
                                        <p:cTn id="76" dur="1" fill="hold">
                                          <p:stCondLst>
                                            <p:cond delay="499"/>
                                          </p:stCondLst>
                                        </p:cTn>
                                        <p:tgtEl>
                                          <p:spTgt spid="10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08"/>
                                        </p:tgtEl>
                                        <p:attrNameLst>
                                          <p:attrName>style.visibility</p:attrName>
                                        </p:attrNameLst>
                                      </p:cBhvr>
                                      <p:to>
                                        <p:strVal val="visible"/>
                                      </p:to>
                                    </p:set>
                                    <p:animEffect transition="in" filter="fade">
                                      <p:cBhvr>
                                        <p:cTn id="81" dur="500"/>
                                        <p:tgtEl>
                                          <p:spTgt spid="108"/>
                                        </p:tgtEl>
                                      </p:cBhvr>
                                    </p:animEffect>
                                  </p:childTnLst>
                                </p:cTn>
                              </p:par>
                              <p:par>
                                <p:cTn id="82" presetID="10" presetClass="exit" presetSubtype="0" fill="hold" grpId="1" nodeType="withEffect">
                                  <p:stCondLst>
                                    <p:cond delay="0"/>
                                  </p:stCondLst>
                                  <p:childTnLst>
                                    <p:animEffect transition="out" filter="fade">
                                      <p:cBhvr>
                                        <p:cTn id="83" dur="500"/>
                                        <p:tgtEl>
                                          <p:spTgt spid="107"/>
                                        </p:tgtEl>
                                      </p:cBhvr>
                                    </p:animEffect>
                                    <p:set>
                                      <p:cBhvr>
                                        <p:cTn id="84" dur="1" fill="hold">
                                          <p:stCondLst>
                                            <p:cond delay="499"/>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1" grpId="0" animBg="1"/>
      <p:bldP spid="47" grpId="0"/>
      <p:bldP spid="47" grpId="1"/>
      <p:bldP spid="50" grpId="0"/>
      <p:bldP spid="50" grpId="1"/>
      <p:bldP spid="52" grpId="0"/>
      <p:bldP spid="106" grpId="0" animBg="1"/>
      <p:bldP spid="106" grpId="1" animBg="1"/>
      <p:bldP spid="107" grpId="0" animBg="1"/>
      <p:bldP spid="107" grpId="1" animBg="1"/>
      <p:bldP spid="108"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2.png"/></Relationships>
</file>

<file path=ppt/theme/theme1.xml><?xml version="1.0" encoding="utf-8"?>
<a:theme xmlns:a="http://schemas.openxmlformats.org/drawingml/2006/main" name="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D2498D-E4FF-4B16-BE44-A8553E15D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B2F97D-0457-4986-9734-D03EB073C5EA}">
  <ds:schemaRefs>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infopath/2007/PartnerControls"/>
    <ds:schemaRef ds:uri="http://purl.org/dc/terms/"/>
    <ds:schemaRef ds:uri="http://purl.org/dc/elements/1.1/"/>
    <ds:schemaRef ds:uri="230e9df3-be65-4c73-a93b-d1236ebd677e"/>
    <ds:schemaRef ds:uri="http://schemas.microsoft.com/office/2006/metadata/properties"/>
  </ds:schemaRefs>
</ds:datastoreItem>
</file>

<file path=customXml/itemProps3.xml><?xml version="1.0" encoding="utf-8"?>
<ds:datastoreItem xmlns:ds="http://schemas.openxmlformats.org/officeDocument/2006/customXml" ds:itemID="{B882D8D6-9D38-4159-A398-AAC3689D3D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4969</TotalTime>
  <Words>1940</Words>
  <Application>Microsoft Office PowerPoint</Application>
  <PresentationFormat>Custom</PresentationFormat>
  <Paragraphs>527</Paragraphs>
  <Slides>53</Slides>
  <Notes>38</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53</vt:i4>
      </vt:variant>
    </vt:vector>
  </HeadingPairs>
  <TitlesOfParts>
    <vt:vector size="63" baseType="lpstr">
      <vt:lpstr>Arial</vt:lpstr>
      <vt:lpstr>Segoe UI Light</vt:lpstr>
      <vt:lpstr>Segoe UI</vt:lpstr>
      <vt:lpstr>Consolas</vt:lpstr>
      <vt:lpstr>Segoe Light</vt:lpstr>
      <vt:lpstr>Calibri</vt:lpstr>
      <vt:lpstr>Segoe</vt:lpstr>
      <vt:lpstr>Web Camps Template</vt:lpstr>
      <vt:lpstr>1_MS1444_Windows Azure Template 16x9_r08b</vt:lpstr>
      <vt:lpstr>1_White with Consolas font for code slides</vt:lpstr>
      <vt:lpstr>Application Scenarios</vt:lpstr>
      <vt:lpstr>Agenda</vt:lpstr>
      <vt:lpstr>PowerPoint Presentation</vt:lpstr>
      <vt:lpstr>Brown Field</vt:lpstr>
      <vt:lpstr>Green Field</vt:lpstr>
      <vt:lpstr>Key Considerations</vt:lpstr>
      <vt:lpstr>Identity: What are the options?</vt:lpstr>
      <vt:lpstr>Stateless</vt:lpstr>
      <vt:lpstr>Windows Azure Session State</vt:lpstr>
      <vt:lpstr>Solving Session State</vt:lpstr>
      <vt:lpstr>Multi-Tenancy</vt:lpstr>
      <vt:lpstr>Startup Tasks</vt:lpstr>
      <vt:lpstr>Startup Tasks</vt:lpstr>
      <vt:lpstr>Deployment</vt:lpstr>
      <vt:lpstr>PowerPoint Presentation</vt:lpstr>
      <vt:lpstr>Example Workloads</vt:lpstr>
      <vt:lpstr>What’s the Problem?</vt:lpstr>
      <vt:lpstr>Windows Azure Scheduler HPC SP3 TK</vt:lpstr>
      <vt:lpstr>Using Windows Azure Scheduler Portal</vt:lpstr>
      <vt:lpstr>PowerPoint Presentation</vt:lpstr>
      <vt:lpstr>Many Different Devices</vt:lpstr>
      <vt:lpstr>Common Device Scenarios Use</vt:lpstr>
      <vt:lpstr>Storage - Recap</vt:lpstr>
      <vt:lpstr>Storage: Secrets</vt:lpstr>
      <vt:lpstr>Blob Storage: How do we keep secrets secret?</vt:lpstr>
      <vt:lpstr>Blob Storage: Using Shared Access Signatures </vt:lpstr>
      <vt:lpstr>Storage: SQL Azure</vt:lpstr>
      <vt:lpstr>Storage: Offloading work through queues</vt:lpstr>
      <vt:lpstr>Identity: Authenticating Users with ACS</vt:lpstr>
      <vt:lpstr>Communications</vt:lpstr>
      <vt:lpstr>Communications: Device-initiated</vt:lpstr>
      <vt:lpstr>Communications: Cloud-initiated</vt:lpstr>
      <vt:lpstr>Notifications: Different services</vt:lpstr>
      <vt:lpstr>Communications: Subscribing to Push</vt:lpstr>
      <vt:lpstr>Communications: Cloud-initiated to device?</vt:lpstr>
      <vt:lpstr>Platform Services</vt:lpstr>
      <vt:lpstr>Windows Azure Toolkits for Devices</vt:lpstr>
      <vt:lpstr>Windows Azure Toolkit for Windows 8</vt:lpstr>
      <vt:lpstr>PowerPoint Presentation</vt:lpstr>
      <vt:lpstr>Features of Connected Games</vt:lpstr>
      <vt:lpstr>Features of Connected Games</vt:lpstr>
      <vt:lpstr>Windows Azure Toolkit for Social Games</vt:lpstr>
      <vt:lpstr>Windows Azure Toolkit for Social Games</vt:lpstr>
      <vt:lpstr>Social Gaming Command Query Pattern</vt:lpstr>
      <vt:lpstr>PowerPoint Presentation</vt:lpstr>
      <vt:lpstr>PowerPoint Presentation</vt:lpstr>
      <vt:lpstr>Facebook</vt:lpstr>
      <vt:lpstr>Facebook</vt:lpstr>
      <vt:lpstr>Facebook + Windows Azure Development</vt:lpstr>
      <vt:lpstr>Thuzi: Outback Steakhouse App</vt:lpstr>
      <vt:lpstr>Summary</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ARTHURYA@microsoft.com</dc:creator>
  <cp:lastModifiedBy>Wade Wegner</cp:lastModifiedBy>
  <cp:revision>263</cp:revision>
  <dcterms:created xsi:type="dcterms:W3CDTF">2011-03-29T16:07:22Z</dcterms:created>
  <dcterms:modified xsi:type="dcterms:W3CDTF">2011-12-11T19:04:46Z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